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Red Hat Text Medium"/>
      <p:regular r:id="rId36"/>
      <p:bold r:id="rId37"/>
      <p:italic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  <p:embeddedFont>
      <p:font typeface="Red Hat Display Medium"/>
      <p:regular r:id="rId44"/>
      <p:bold r:id="rId45"/>
      <p:italic r:id="rId46"/>
      <p:boldItalic r:id="rId47"/>
    </p:embeddedFont>
    <p:embeddedFont>
      <p:font typeface="Overpass"/>
      <p:regular r:id="rId48"/>
      <p:bold r:id="rId49"/>
      <p:italic r:id="rId50"/>
      <p:boldItalic r:id="rId51"/>
    </p:embeddedFont>
    <p:embeddedFont>
      <p:font typeface="Red Hat Display"/>
      <p:regular r:id="rId52"/>
      <p:bold r:id="rId53"/>
      <p:italic r:id="rId54"/>
      <p:boldItalic r:id="rId55"/>
    </p:embeddedFont>
    <p:embeddedFont>
      <p:font typeface="Overpass Light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Overpass SemiBold"/>
      <p:regular r:id="rId64"/>
      <p:bold r:id="rId65"/>
      <p:italic r:id="rId66"/>
      <p:boldItalic r:id="rId67"/>
    </p:embeddedFont>
    <p:embeddedFont>
      <p:font typeface="Red Hat Text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RedHatDisplayMedium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RedHatDisplayMedium-italic.fntdata"/><Relationship Id="rId45" Type="http://schemas.openxmlformats.org/officeDocument/2006/relationships/font" Target="fonts/RedHatDisplay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verpass-regular.fntdata"/><Relationship Id="rId47" Type="http://schemas.openxmlformats.org/officeDocument/2006/relationships/font" Target="fonts/RedHatDisplayMedium-boldItalic.fntdata"/><Relationship Id="rId49" Type="http://schemas.openxmlformats.org/officeDocument/2006/relationships/font" Target="fonts/Overpas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RedHatText-boldItalic.fntdata"/><Relationship Id="rId70" Type="http://schemas.openxmlformats.org/officeDocument/2006/relationships/font" Target="fonts/RedHatText-italic.fntdata"/><Relationship Id="rId37" Type="http://schemas.openxmlformats.org/officeDocument/2006/relationships/font" Target="fonts/RedHatTextMedium-bold.fntdata"/><Relationship Id="rId36" Type="http://schemas.openxmlformats.org/officeDocument/2006/relationships/font" Target="fonts/RedHatTextMedium-regular.fntdata"/><Relationship Id="rId39" Type="http://schemas.openxmlformats.org/officeDocument/2006/relationships/font" Target="fonts/RedHatTextMedium-boldItalic.fntdata"/><Relationship Id="rId38" Type="http://schemas.openxmlformats.org/officeDocument/2006/relationships/font" Target="fonts/RedHatTextMedium-italic.fntdata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64" Type="http://schemas.openxmlformats.org/officeDocument/2006/relationships/font" Target="fonts/OverpassSemiBold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66" Type="http://schemas.openxmlformats.org/officeDocument/2006/relationships/font" Target="fonts/OverpassSemiBold-italic.fntdata"/><Relationship Id="rId21" Type="http://schemas.openxmlformats.org/officeDocument/2006/relationships/slide" Target="slides/slide16.xml"/><Relationship Id="rId65" Type="http://schemas.openxmlformats.org/officeDocument/2006/relationships/font" Target="fonts/OverpassSemiBold-bold.fntdata"/><Relationship Id="rId24" Type="http://schemas.openxmlformats.org/officeDocument/2006/relationships/slide" Target="slides/slide19.xml"/><Relationship Id="rId68" Type="http://schemas.openxmlformats.org/officeDocument/2006/relationships/font" Target="fonts/RedHatText-regular.fntdata"/><Relationship Id="rId23" Type="http://schemas.openxmlformats.org/officeDocument/2006/relationships/slide" Target="slides/slide18.xml"/><Relationship Id="rId67" Type="http://schemas.openxmlformats.org/officeDocument/2006/relationships/font" Target="fonts/OverpassSemiBold-boldItalic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edHatTex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verpass-boldItalic.fntdata"/><Relationship Id="rId50" Type="http://schemas.openxmlformats.org/officeDocument/2006/relationships/font" Target="fonts/Overpass-italic.fntdata"/><Relationship Id="rId53" Type="http://schemas.openxmlformats.org/officeDocument/2006/relationships/font" Target="fonts/RedHatDisplay-bold.fntdata"/><Relationship Id="rId52" Type="http://schemas.openxmlformats.org/officeDocument/2006/relationships/font" Target="fonts/RedHatDisplay-regular.fntdata"/><Relationship Id="rId11" Type="http://schemas.openxmlformats.org/officeDocument/2006/relationships/slide" Target="slides/slide6.xml"/><Relationship Id="rId55" Type="http://schemas.openxmlformats.org/officeDocument/2006/relationships/font" Target="fonts/RedHatDisplay-boldItalic.fntdata"/><Relationship Id="rId10" Type="http://schemas.openxmlformats.org/officeDocument/2006/relationships/slide" Target="slides/slide5.xml"/><Relationship Id="rId54" Type="http://schemas.openxmlformats.org/officeDocument/2006/relationships/font" Target="fonts/RedHatDisplay-italic.fntdata"/><Relationship Id="rId13" Type="http://schemas.openxmlformats.org/officeDocument/2006/relationships/slide" Target="slides/slide8.xml"/><Relationship Id="rId57" Type="http://schemas.openxmlformats.org/officeDocument/2006/relationships/font" Target="fonts/OverpassLight-bold.fntdata"/><Relationship Id="rId12" Type="http://schemas.openxmlformats.org/officeDocument/2006/relationships/slide" Target="slides/slide7.xml"/><Relationship Id="rId56" Type="http://schemas.openxmlformats.org/officeDocument/2006/relationships/font" Target="fonts/OverpassLight-regular.fntdata"/><Relationship Id="rId15" Type="http://schemas.openxmlformats.org/officeDocument/2006/relationships/slide" Target="slides/slide10.xml"/><Relationship Id="rId59" Type="http://schemas.openxmlformats.org/officeDocument/2006/relationships/font" Target="fonts/OverpassLight-boldItalic.fntdata"/><Relationship Id="rId14" Type="http://schemas.openxmlformats.org/officeDocument/2006/relationships/slide" Target="slides/slide9.xml"/><Relationship Id="rId58" Type="http://schemas.openxmlformats.org/officeDocument/2006/relationships/font" Target="fonts/Overpass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7e53cec996_0_3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7e53cec996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7e53cec996_0_3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7e53cec99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7e71d13783_4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7e71d13783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7e71d13783_4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7" name="Google Shape;1057;g7e71d13783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7e53cec996_0_535:notes"/>
          <p:cNvSpPr txBox="1"/>
          <p:nvPr>
            <p:ph idx="1" type="body"/>
          </p:nvPr>
        </p:nvSpPr>
        <p:spPr>
          <a:xfrm>
            <a:off x="686360" y="4342534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g7e53cec996_0_535:notes"/>
          <p:cNvSpPr/>
          <p:nvPr>
            <p:ph idx="2" type="sldImg"/>
          </p:nvPr>
        </p:nvSpPr>
        <p:spPr>
          <a:xfrm>
            <a:off x="0" y="694171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7e53cec996_0_560:notes"/>
          <p:cNvSpPr txBox="1"/>
          <p:nvPr>
            <p:ph idx="1" type="body"/>
          </p:nvPr>
        </p:nvSpPr>
        <p:spPr>
          <a:xfrm>
            <a:off x="686360" y="4342534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g7e53cec996_0_560:notes"/>
          <p:cNvSpPr/>
          <p:nvPr>
            <p:ph idx="2" type="sldImg"/>
          </p:nvPr>
        </p:nvSpPr>
        <p:spPr>
          <a:xfrm>
            <a:off x="0" y="694171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7e53cec996_0_566:notes"/>
          <p:cNvSpPr txBox="1"/>
          <p:nvPr>
            <p:ph idx="1" type="body"/>
          </p:nvPr>
        </p:nvSpPr>
        <p:spPr>
          <a:xfrm>
            <a:off x="686360" y="4342534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g7e53cec996_0_566:notes"/>
          <p:cNvSpPr/>
          <p:nvPr>
            <p:ph idx="2" type="sldImg"/>
          </p:nvPr>
        </p:nvSpPr>
        <p:spPr>
          <a:xfrm>
            <a:off x="0" y="694171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7e53cec996_0_571:notes"/>
          <p:cNvSpPr txBox="1"/>
          <p:nvPr>
            <p:ph idx="1" type="body"/>
          </p:nvPr>
        </p:nvSpPr>
        <p:spPr>
          <a:xfrm>
            <a:off x="686360" y="4342534"/>
            <a:ext cx="54852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475" lIns="81475" spcFirstLastPara="1" rIns="81475" wrap="square" tIns="81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g7e53cec996_0_571:notes"/>
          <p:cNvSpPr/>
          <p:nvPr>
            <p:ph idx="2" type="sldImg"/>
          </p:nvPr>
        </p:nvSpPr>
        <p:spPr>
          <a:xfrm>
            <a:off x="0" y="694171"/>
            <a:ext cx="0" cy="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7e53cec996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7e53cec996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e53cec996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e53cec996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7e53cec9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7e53cec9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7e53cec996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7e53cec996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There is a need for tools for the entire lifecycle of API-led development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From designing and creating the apis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Building and managing the services and APIS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To other devs having the ability to consume the APIs you’ve developed and build ecosystems around it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Plus finally being able to monitoring the usage</a:t>
            </a:r>
            <a:endParaRPr sz="2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7e53cec996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7e53cec996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the right messaging for your 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Overpass"/>
                <a:ea typeface="Overpass"/>
                <a:cs typeface="Overpass"/>
                <a:sym typeface="Overpass"/>
              </a:rPr>
              <a:t>Problem</a:t>
            </a: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:  How to gain insight across multiple applications?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Solution</a:t>
            </a:r>
            <a:r>
              <a:rPr lang="en" sz="2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:  Messaging can deliver information from any source to any destination</a:t>
            </a:r>
            <a:endParaRPr sz="2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Kafka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Apache Kafka is a distributed system designed for streams. It is built to be </a:t>
            </a:r>
            <a:r>
              <a:rPr lang="en" sz="14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fault-tolerant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</a:t>
            </a:r>
            <a:r>
              <a:rPr lang="en" sz="14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high-throughput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</a:t>
            </a:r>
            <a:r>
              <a:rPr lang="en" sz="1400" u="sng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horizontally scalable</a:t>
            </a: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, and allows geographically distributed data streams and stream processing applications.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We simplify how to operate a distributed kafka cluster on kubernetes</a:t>
            </a:r>
            <a:endParaRPr sz="14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Interconnect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latin typeface="Overpass"/>
                <a:ea typeface="Overpass"/>
                <a:cs typeface="Overpass"/>
                <a:sym typeface="Overpass"/>
              </a:rPr>
              <a:t>Problem</a:t>
            </a: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:  How can I deliver a stream of vital data to geographically/network/organizationally dispersed consumers?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u="sng">
                <a:latin typeface="Overpass"/>
                <a:ea typeface="Overpass"/>
                <a:cs typeface="Overpass"/>
                <a:sym typeface="Overpass"/>
              </a:rPr>
              <a:t>Solution</a:t>
            </a:r>
            <a:r>
              <a:rPr lang="en" sz="2400">
                <a:latin typeface="Overpass"/>
                <a:ea typeface="Overpass"/>
                <a:cs typeface="Overpass"/>
                <a:sym typeface="Overpass"/>
              </a:rPr>
              <a:t>:  Messaging augmented with sophisticated routing can reach consumers simply and reliably</a:t>
            </a:r>
            <a:endParaRPr sz="24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7e53cec996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7e53cec996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7e53cec996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7e53cec996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 you start to build and expose APIs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need a way to manage them. This includes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authentication/authorization - who can use them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Traffic control/policy - defining what they can access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Being able to monitor the usage and see which APIs are being used</a:t>
            </a:r>
            <a:endParaRPr sz="2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7e53cec996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9" name="Google Shape;1239;g7e53cec996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7e53cec996_0_1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7" name="Google Shape;1247;g7e53cec996_0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e53cec996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e53cec996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Red Hat Middleware offers a portfolio of products and components to create, integrate and automate modern business applications and processes, optimized for containers and OpenShift, for on-premise, cloud or hybrid architectures.</a:t>
            </a:r>
            <a:endParaRPr sz="3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Combined with OpenShift, this becomes a full portfolio, flexible for heterogeneous environments which support building net new, supporting 3rd party vendors and coexisting and integrating with existing applications, services and data.  </a:t>
            </a:r>
            <a:endParaRPr sz="30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Census already has runtimes + integration</a:t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7e53cec996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7e53cec996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47716335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47716335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7e71d13783_4_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2" name="Google Shape;1332;g7e71d13783_4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e53cec99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7e53cec9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7e53cec99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7e53cec99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7e53cec99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7e53cec99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7e53cec99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7e53cec99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7e53cec99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7e53cec99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7e53cec996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7e53cec996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7e71d13783_4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1" name="Google Shape;941;g7e71d13783_4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7e53cec996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7e53cec996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1 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D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12" name="Google Shape;112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1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14" name="Google Shape;114;p11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1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1 divider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2"/>
          <p:cNvSpPr txBox="1"/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19" name="Google Shape;119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2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24" name="Google Shape;124;p1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3 divider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7" name="Google Shape;127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pic>
        <p:nvPicPr>
          <p:cNvPr id="129" name="Google Shape;12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34" name="Google Shape;134;p1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hree chevrons">
  <p:cSld name="CUSTOM_4_20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43" name="Google Shape;143;p1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8" name="Google Shape;148;p15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15"/>
          <p:cNvSpPr/>
          <p:nvPr/>
        </p:nvSpPr>
        <p:spPr>
          <a:xfrm>
            <a:off x="3901500" y="2473638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80300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0" y="2473650"/>
            <a:ext cx="43890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5"/>
          <p:cNvSpPr txBox="1"/>
          <p:nvPr>
            <p:ph idx="4" type="subTitle"/>
          </p:nvPr>
        </p:nvSpPr>
        <p:spPr>
          <a:xfrm>
            <a:off x="39015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5" type="subTitle"/>
          </p:nvPr>
        </p:nvSpPr>
        <p:spPr>
          <a:xfrm>
            <a:off x="0" y="2473650"/>
            <a:ext cx="4389000" cy="2702400"/>
          </a:xfrm>
          <a:prstGeom prst="rect">
            <a:avLst/>
          </a:prstGeom>
        </p:spPr>
        <p:txBody>
          <a:bodyPr anchorCtr="0" anchor="ctr" bIns="0" lIns="868675" spcFirstLastPara="1" rIns="7315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56" name="Google Shape;156;p15"/>
          <p:cNvSpPr txBox="1"/>
          <p:nvPr>
            <p:ph idx="6" type="subTitle"/>
          </p:nvPr>
        </p:nvSpPr>
        <p:spPr>
          <a:xfrm>
            <a:off x="7803000" y="2473650"/>
            <a:ext cx="4389000" cy="2702400"/>
          </a:xfrm>
          <a:prstGeom prst="rect">
            <a:avLst/>
          </a:prstGeom>
        </p:spPr>
        <p:txBody>
          <a:bodyPr anchorCtr="0" anchor="ctr" bIns="0" lIns="1097275" spcFirstLastPara="1" rIns="4572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wo chevrons">
  <p:cSld name="CUSTOM_4_20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60" name="Google Shape;160;p1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16"/>
          <p:cNvSpPr/>
          <p:nvPr/>
        </p:nvSpPr>
        <p:spPr>
          <a:xfrm>
            <a:off x="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11071500" y="2473638"/>
            <a:ext cx="1120500" cy="270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>
            <a:off x="586380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0" y="2473650"/>
            <a:ext cx="6328200" cy="2702400"/>
          </a:xfrm>
          <a:prstGeom prst="chevron">
            <a:avLst>
              <a:gd fmla="val 2731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"/>
          <p:cNvSpPr txBox="1"/>
          <p:nvPr>
            <p:ph idx="4" type="subTitle"/>
          </p:nvPr>
        </p:nvSpPr>
        <p:spPr>
          <a:xfrm>
            <a:off x="0" y="2473650"/>
            <a:ext cx="6328200" cy="2702400"/>
          </a:xfrm>
          <a:prstGeom prst="rect">
            <a:avLst/>
          </a:prstGeom>
        </p:spPr>
        <p:txBody>
          <a:bodyPr anchorCtr="0" anchor="ctr" bIns="0" lIns="868675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71" name="Google Shape;171;p16"/>
          <p:cNvSpPr txBox="1"/>
          <p:nvPr>
            <p:ph idx="5" type="subTitle"/>
          </p:nvPr>
        </p:nvSpPr>
        <p:spPr>
          <a:xfrm>
            <a:off x="5863800" y="2473650"/>
            <a:ext cx="6328200" cy="2702400"/>
          </a:xfrm>
          <a:prstGeom prst="rect">
            <a:avLst/>
          </a:prstGeom>
        </p:spPr>
        <p:txBody>
          <a:bodyPr anchorCtr="0" anchor="ctr" bIns="0" lIns="1188700" spcFirstLastPara="1" rIns="914400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hree circles">
  <p:cSld name="CUSTOM_4_19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74" name="Google Shape;174;p17"/>
          <p:cNvSpPr txBox="1"/>
          <p:nvPr>
            <p:ph type="title"/>
          </p:nvPr>
        </p:nvSpPr>
        <p:spPr>
          <a:xfrm>
            <a:off x="884963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75" name="Google Shape;175;p1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1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8" name="Google Shape;178;p1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7"/>
          <p:cNvSpPr txBox="1"/>
          <p:nvPr>
            <p:ph idx="2" type="subTitle"/>
          </p:nvPr>
        </p:nvSpPr>
        <p:spPr>
          <a:xfrm>
            <a:off x="885038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1" name="Google Shape;1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039" y="2175762"/>
            <a:ext cx="9351922" cy="348858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4" type="subTitle"/>
          </p:nvPr>
        </p:nvSpPr>
        <p:spPr>
          <a:xfrm>
            <a:off x="1977450" y="2894055"/>
            <a:ext cx="2343600" cy="2052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83" name="Google Shape;183;p17"/>
          <p:cNvSpPr txBox="1"/>
          <p:nvPr>
            <p:ph idx="5" type="subTitle"/>
          </p:nvPr>
        </p:nvSpPr>
        <p:spPr>
          <a:xfrm>
            <a:off x="4924200" y="2894050"/>
            <a:ext cx="2343600" cy="2052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84" name="Google Shape;184;p17"/>
          <p:cNvSpPr txBox="1"/>
          <p:nvPr>
            <p:ph idx="6" type="subTitle"/>
          </p:nvPr>
        </p:nvSpPr>
        <p:spPr>
          <a:xfrm>
            <a:off x="7870950" y="2894050"/>
            <a:ext cx="2343600" cy="2052000"/>
          </a:xfrm>
          <a:prstGeom prst="rect">
            <a:avLst/>
          </a:prstGeom>
        </p:spPr>
        <p:txBody>
          <a:bodyPr anchorCtr="0" anchor="ctr" bIns="91425" lIns="274300" spcFirstLastPara="1" rIns="2743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lank">
  <p:cSld name="CUSTOM_4_18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187" name="Google Shape;187;p1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1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, subhead, and body">
  <p:cSld name="CUSTOM_4_17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195" name="Google Shape;195;p1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1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1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4" type="body"/>
          </p:nvPr>
        </p:nvSpPr>
        <p:spPr>
          <a:xfrm>
            <a:off x="2438400" y="2286000"/>
            <a:ext cx="7315200" cy="365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 and body">
  <p:cSld name="CUSTOM_4_17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05" name="Google Shape;205;p2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20"/>
          <p:cNvSpPr txBox="1"/>
          <p:nvPr>
            <p:ph idx="3" type="body"/>
          </p:nvPr>
        </p:nvSpPr>
        <p:spPr>
          <a:xfrm>
            <a:off x="2438400" y="1828800"/>
            <a:ext cx="73152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1 clo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0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0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0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60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9" name="Google Shape;29;p3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0" name="Google Shape;30;p3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1" name="Google Shape;31;p3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8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body">
  <p:cSld name="CUSTOM_4_17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13" name="Google Shape;213;p2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21"/>
          <p:cNvSpPr txBox="1"/>
          <p:nvPr>
            <p:ph idx="3" type="body"/>
          </p:nvPr>
        </p:nvSpPr>
        <p:spPr>
          <a:xfrm>
            <a:off x="2438400" y="886600"/>
            <a:ext cx="7315200" cy="480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 and two column body">
  <p:cSld name="CUSTOM_4_17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21" name="Google Shape;221;p22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22" name="Google Shape;222;p2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4" type="body"/>
          </p:nvPr>
        </p:nvSpPr>
        <p:spPr>
          <a:xfrm>
            <a:off x="885125" y="2291177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  <p:sp>
        <p:nvSpPr>
          <p:cNvPr id="229" name="Google Shape;229;p22"/>
          <p:cNvSpPr txBox="1"/>
          <p:nvPr>
            <p:ph idx="5" type="body"/>
          </p:nvPr>
        </p:nvSpPr>
        <p:spPr>
          <a:xfrm>
            <a:off x="6369425" y="2291175"/>
            <a:ext cx="4937700" cy="372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400"/>
              <a:buChar char="▸"/>
              <a:defRPr sz="1400"/>
            </a:lvl1pPr>
            <a:lvl2pPr indent="-304800" lvl="1" marL="914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2pPr>
            <a:lvl3pPr indent="-304800" lvl="2" marL="1371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3pPr>
            <a:lvl4pPr indent="-304800" lvl="3" marL="18288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4pPr>
            <a:lvl5pPr indent="-304800" lvl="4" marL="22860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5pPr>
            <a:lvl6pPr indent="-304800" lvl="5" marL="27432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6pPr>
            <a:lvl7pPr indent="-304800" lvl="6" marL="32004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7pPr>
            <a:lvl8pPr indent="-304800" lvl="7" marL="3657600" rtl="0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SzPts val="1200"/>
              <a:buChar char="･"/>
              <a:defRPr sz="1200"/>
            </a:lvl8pPr>
            <a:lvl9pPr indent="-304800" lvl="8" marL="4114800" rtl="0">
              <a:lnSpc>
                <a:spcPct val="14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･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meline vertical">
  <p:cSld name="CUSTOM_4_16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232" name="Google Shape;232;p2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2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3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37" name="Google Shape;237;p23"/>
          <p:cNvCxnSpPr/>
          <p:nvPr/>
        </p:nvCxnSpPr>
        <p:spPr>
          <a:xfrm>
            <a:off x="4146414" y="-7350"/>
            <a:ext cx="0" cy="6872700"/>
          </a:xfrm>
          <a:prstGeom prst="straightConnector1">
            <a:avLst/>
          </a:prstGeom>
          <a:noFill/>
          <a:ln cap="flat" cmpd="sng" w="28575">
            <a:solidFill>
              <a:srgbClr val="D5D5D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3"/>
          <p:cNvSpPr txBox="1"/>
          <p:nvPr>
            <p:ph idx="3" type="subTitle"/>
          </p:nvPr>
        </p:nvSpPr>
        <p:spPr>
          <a:xfrm>
            <a:off x="4467775" y="1832876"/>
            <a:ext cx="5115600" cy="64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9" name="Google Shape;239;p23"/>
          <p:cNvSpPr txBox="1"/>
          <p:nvPr>
            <p:ph idx="4" type="subTitle"/>
          </p:nvPr>
        </p:nvSpPr>
        <p:spPr>
          <a:xfrm>
            <a:off x="4467775" y="1441300"/>
            <a:ext cx="4538700" cy="29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40" name="Google Shape;240;p23"/>
          <p:cNvSpPr txBox="1"/>
          <p:nvPr>
            <p:ph idx="5" type="subTitle"/>
          </p:nvPr>
        </p:nvSpPr>
        <p:spPr>
          <a:xfrm>
            <a:off x="3362500" y="1832876"/>
            <a:ext cx="690000" cy="23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meline horizontal">
  <p:cSld name="CUSTOM_4_15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44" name="Google Shape;244;p2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2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2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9" name="Google Shape;249;p2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24"/>
          <p:cNvSpPr txBox="1"/>
          <p:nvPr>
            <p:ph idx="4" type="subTitle"/>
          </p:nvPr>
        </p:nvSpPr>
        <p:spPr>
          <a:xfrm>
            <a:off x="2042425" y="2497493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51" name="Google Shape;251;p24"/>
          <p:cNvSpPr txBox="1"/>
          <p:nvPr>
            <p:ph idx="5" type="subTitle"/>
          </p:nvPr>
        </p:nvSpPr>
        <p:spPr>
          <a:xfrm>
            <a:off x="2042425" y="2903475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52" name="Google Shape;252;p24"/>
          <p:cNvSpPr txBox="1"/>
          <p:nvPr>
            <p:ph idx="6" type="subTitle"/>
          </p:nvPr>
        </p:nvSpPr>
        <p:spPr>
          <a:xfrm>
            <a:off x="1596475" y="4403575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3" name="Google Shape;253;p24"/>
          <p:cNvSpPr txBox="1"/>
          <p:nvPr>
            <p:ph idx="7" type="subTitle"/>
          </p:nvPr>
        </p:nvSpPr>
        <p:spPr>
          <a:xfrm>
            <a:off x="3278975" y="3892511"/>
            <a:ext cx="975900" cy="23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4" name="Google Shape;254;p24"/>
          <p:cNvSpPr txBox="1"/>
          <p:nvPr>
            <p:ph idx="8" type="subTitle"/>
          </p:nvPr>
        </p:nvSpPr>
        <p:spPr>
          <a:xfrm>
            <a:off x="1713425" y="4752722"/>
            <a:ext cx="21069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55" name="Google Shape;255;p24"/>
          <p:cNvSpPr txBox="1"/>
          <p:nvPr>
            <p:ph idx="9" type="subTitle"/>
          </p:nvPr>
        </p:nvSpPr>
        <p:spPr>
          <a:xfrm>
            <a:off x="1713425" y="5158703"/>
            <a:ext cx="2106900" cy="67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three callouts">
  <p:cSld name="CUSTOM_4_14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>
            <p:ph idx="1" type="subTitle"/>
          </p:nvPr>
        </p:nvSpPr>
        <p:spPr>
          <a:xfrm>
            <a:off x="100890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8" name="Google Shape;258;p25"/>
          <p:cNvSpPr txBox="1"/>
          <p:nvPr>
            <p:ph idx="2" type="subTitle"/>
          </p:nvPr>
        </p:nvSpPr>
        <p:spPr>
          <a:xfrm>
            <a:off x="45886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59" name="Google Shape;259;p25"/>
          <p:cNvSpPr txBox="1"/>
          <p:nvPr>
            <p:ph idx="3" type="subTitle"/>
          </p:nvPr>
        </p:nvSpPr>
        <p:spPr>
          <a:xfrm>
            <a:off x="81683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0" name="Google Shape;260;p25"/>
          <p:cNvSpPr txBox="1"/>
          <p:nvPr>
            <p:ph idx="4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61" name="Google Shape;261;p25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62" name="Google Shape;262;p2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2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5" name="Google Shape;265;p2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5"/>
          <p:cNvSpPr txBox="1"/>
          <p:nvPr>
            <p:ph idx="5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25"/>
          <p:cNvSpPr txBox="1"/>
          <p:nvPr>
            <p:ph idx="6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8" name="Google Shape;268;p25"/>
          <p:cNvCxnSpPr/>
          <p:nvPr/>
        </p:nvCxnSpPr>
        <p:spPr>
          <a:xfrm>
            <a:off x="43061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5"/>
          <p:cNvCxnSpPr/>
          <p:nvPr/>
        </p:nvCxnSpPr>
        <p:spPr>
          <a:xfrm>
            <a:off x="7885845" y="2661025"/>
            <a:ext cx="0" cy="255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0" name="Google Shape;270;p25"/>
          <p:cNvSpPr txBox="1"/>
          <p:nvPr>
            <p:ph idx="7" type="subTitle"/>
          </p:nvPr>
        </p:nvSpPr>
        <p:spPr>
          <a:xfrm>
            <a:off x="44683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71" name="Google Shape;271;p25"/>
          <p:cNvSpPr txBox="1"/>
          <p:nvPr>
            <p:ph idx="8" type="subTitle"/>
          </p:nvPr>
        </p:nvSpPr>
        <p:spPr>
          <a:xfrm>
            <a:off x="44684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72" name="Google Shape;272;p25"/>
          <p:cNvSpPr txBox="1"/>
          <p:nvPr>
            <p:ph idx="9" type="subTitle"/>
          </p:nvPr>
        </p:nvSpPr>
        <p:spPr>
          <a:xfrm>
            <a:off x="80480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73" name="Google Shape;273;p25"/>
          <p:cNvSpPr txBox="1"/>
          <p:nvPr>
            <p:ph idx="13" type="subTitle"/>
          </p:nvPr>
        </p:nvSpPr>
        <p:spPr>
          <a:xfrm>
            <a:off x="80481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74" name="Google Shape;274;p25"/>
          <p:cNvSpPr txBox="1"/>
          <p:nvPr>
            <p:ph idx="14" type="subTitle"/>
          </p:nvPr>
        </p:nvSpPr>
        <p:spPr>
          <a:xfrm>
            <a:off x="888600" y="3677200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idx="15" type="subTitle"/>
          </p:nvPr>
        </p:nvSpPr>
        <p:spPr>
          <a:xfrm>
            <a:off x="888700" y="4166425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two callouts">
  <p:cSld name="CUSTOM_4_13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>
            <p:ph idx="1" type="subTitle"/>
          </p:nvPr>
        </p:nvSpPr>
        <p:spPr>
          <a:xfrm>
            <a:off x="4555550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8" name="Google Shape;278;p26"/>
          <p:cNvSpPr txBox="1"/>
          <p:nvPr>
            <p:ph idx="2" type="subTitle"/>
          </p:nvPr>
        </p:nvSpPr>
        <p:spPr>
          <a:xfrm>
            <a:off x="7972925" y="2436425"/>
            <a:ext cx="3014700" cy="12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8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9" name="Google Shape;279;p26"/>
          <p:cNvSpPr txBox="1"/>
          <p:nvPr>
            <p:ph idx="3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80" name="Google Shape;280;p2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81" name="Google Shape;281;p2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2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2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6"/>
          <p:cNvSpPr txBox="1"/>
          <p:nvPr>
            <p:ph idx="4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6" name="Google Shape;286;p26"/>
          <p:cNvSpPr txBox="1"/>
          <p:nvPr>
            <p:ph idx="5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26"/>
          <p:cNvSpPr txBox="1"/>
          <p:nvPr>
            <p:ph idx="6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cxnSp>
        <p:nvCxnSpPr>
          <p:cNvPr id="288" name="Google Shape;288;p26"/>
          <p:cNvCxnSpPr/>
          <p:nvPr/>
        </p:nvCxnSpPr>
        <p:spPr>
          <a:xfrm>
            <a:off x="7885850" y="3677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9" name="Google Shape;289;p26"/>
          <p:cNvSpPr txBox="1"/>
          <p:nvPr>
            <p:ph idx="7" type="subTitle"/>
          </p:nvPr>
        </p:nvSpPr>
        <p:spPr>
          <a:xfrm>
            <a:off x="4620750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8" type="subTitle"/>
          </p:nvPr>
        </p:nvSpPr>
        <p:spPr>
          <a:xfrm>
            <a:off x="4620750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291" name="Google Shape;291;p26"/>
          <p:cNvSpPr txBox="1"/>
          <p:nvPr>
            <p:ph idx="9" type="subTitle"/>
          </p:nvPr>
        </p:nvSpPr>
        <p:spPr>
          <a:xfrm>
            <a:off x="8051175" y="3677388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2" name="Google Shape;292;p26"/>
          <p:cNvSpPr txBox="1"/>
          <p:nvPr>
            <p:ph idx="13" type="subTitle"/>
          </p:nvPr>
        </p:nvSpPr>
        <p:spPr>
          <a:xfrm>
            <a:off x="8051175" y="4166613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two pies">
  <p:cSld name="CUSTOM_4_12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295" name="Google Shape;295;p27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296" name="Google Shape;296;p2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2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2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9" name="Google Shape;299;p2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7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1" name="Google Shape;301;p2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02" name="Google Shape;302;p27"/>
          <p:cNvCxnSpPr/>
          <p:nvPr/>
        </p:nvCxnSpPr>
        <p:spPr>
          <a:xfrm>
            <a:off x="7885850" y="4439350"/>
            <a:ext cx="0" cy="140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3" name="Google Shape;303;p27"/>
          <p:cNvSpPr txBox="1"/>
          <p:nvPr>
            <p:ph idx="4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04" name="Google Shape;304;p27"/>
          <p:cNvSpPr txBox="1"/>
          <p:nvPr>
            <p:ph idx="5" type="subTitle"/>
          </p:nvPr>
        </p:nvSpPr>
        <p:spPr>
          <a:xfrm>
            <a:off x="4620750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05" name="Google Shape;305;p27"/>
          <p:cNvSpPr txBox="1"/>
          <p:nvPr>
            <p:ph idx="6" type="subTitle"/>
          </p:nvPr>
        </p:nvSpPr>
        <p:spPr>
          <a:xfrm>
            <a:off x="4620750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306" name="Google Shape;306;p27"/>
          <p:cNvSpPr txBox="1"/>
          <p:nvPr>
            <p:ph idx="7" type="subTitle"/>
          </p:nvPr>
        </p:nvSpPr>
        <p:spPr>
          <a:xfrm>
            <a:off x="8051175" y="4439350"/>
            <a:ext cx="29496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07" name="Google Shape;307;p27"/>
          <p:cNvSpPr txBox="1"/>
          <p:nvPr>
            <p:ph idx="8" type="subTitle"/>
          </p:nvPr>
        </p:nvSpPr>
        <p:spPr>
          <a:xfrm>
            <a:off x="8051175" y="4928575"/>
            <a:ext cx="29496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large pie">
  <p:cSld name="CUSTOM_4_1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10" name="Google Shape;310;p28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311" name="Google Shape;311;p2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2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2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6" name="Google Shape;316;p28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28"/>
          <p:cNvSpPr txBox="1"/>
          <p:nvPr>
            <p:ph idx="4" type="subTitle"/>
          </p:nvPr>
        </p:nvSpPr>
        <p:spPr>
          <a:xfrm>
            <a:off x="887800" y="2596700"/>
            <a:ext cx="3182700" cy="266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318" name="Google Shape;318;p28"/>
          <p:cNvSpPr txBox="1"/>
          <p:nvPr>
            <p:ph idx="5" type="subTitle"/>
          </p:nvPr>
        </p:nvSpPr>
        <p:spPr>
          <a:xfrm>
            <a:off x="9078238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19" name="Google Shape;319;p28"/>
          <p:cNvSpPr txBox="1"/>
          <p:nvPr>
            <p:ph idx="6" type="subTitle"/>
          </p:nvPr>
        </p:nvSpPr>
        <p:spPr>
          <a:xfrm>
            <a:off x="10284513" y="3048425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20" name="Google Shape;320;p28"/>
          <p:cNvSpPr txBox="1"/>
          <p:nvPr>
            <p:ph idx="7" type="subTitle"/>
          </p:nvPr>
        </p:nvSpPr>
        <p:spPr>
          <a:xfrm>
            <a:off x="9078238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21" name="Google Shape;321;p28"/>
          <p:cNvSpPr txBox="1"/>
          <p:nvPr>
            <p:ph idx="8" type="subTitle"/>
          </p:nvPr>
        </p:nvSpPr>
        <p:spPr>
          <a:xfrm>
            <a:off x="10284513" y="38416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22" name="Google Shape;322;p28"/>
          <p:cNvSpPr txBox="1"/>
          <p:nvPr>
            <p:ph idx="9" type="subTitle"/>
          </p:nvPr>
        </p:nvSpPr>
        <p:spPr>
          <a:xfrm>
            <a:off x="9078238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  <p:sp>
        <p:nvSpPr>
          <p:cNvPr id="323" name="Google Shape;323;p28"/>
          <p:cNvSpPr txBox="1"/>
          <p:nvPr>
            <p:ph idx="13" type="subTitle"/>
          </p:nvPr>
        </p:nvSpPr>
        <p:spPr>
          <a:xfrm>
            <a:off x="10284513" y="4603527"/>
            <a:ext cx="914400" cy="5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data percentage bars">
  <p:cSld name="CUSTOM_4_10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326" name="Google Shape;326;p29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327" name="Google Shape;327;p2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p2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2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p2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9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2" name="Google Shape;332;p29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29"/>
          <p:cNvSpPr txBox="1"/>
          <p:nvPr>
            <p:ph idx="4" type="subTitle"/>
          </p:nvPr>
        </p:nvSpPr>
        <p:spPr>
          <a:xfrm>
            <a:off x="8048050" y="28986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34" name="Google Shape;334;p29"/>
          <p:cNvSpPr txBox="1"/>
          <p:nvPr>
            <p:ph idx="5" type="subTitle"/>
          </p:nvPr>
        </p:nvSpPr>
        <p:spPr>
          <a:xfrm>
            <a:off x="8048050" y="25406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35" name="Google Shape;335;p29"/>
          <p:cNvSpPr txBox="1"/>
          <p:nvPr>
            <p:ph idx="6" type="subTitle"/>
          </p:nvPr>
        </p:nvSpPr>
        <p:spPr>
          <a:xfrm>
            <a:off x="8048050" y="4676800"/>
            <a:ext cx="3410400" cy="7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36" name="Google Shape;336;p29"/>
          <p:cNvSpPr txBox="1"/>
          <p:nvPr>
            <p:ph idx="7" type="subTitle"/>
          </p:nvPr>
        </p:nvSpPr>
        <p:spPr>
          <a:xfrm>
            <a:off x="8048050" y="4318800"/>
            <a:ext cx="3410400" cy="33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7" name="Google Shape;337;p29"/>
          <p:cNvSpPr/>
          <p:nvPr/>
        </p:nvSpPr>
        <p:spPr>
          <a:xfrm>
            <a:off x="8895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>
            <a:off x="8895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>
            <a:off x="8895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8895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>
            <a:off x="8895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9"/>
          <p:cNvSpPr/>
          <p:nvPr/>
        </p:nvSpPr>
        <p:spPr>
          <a:xfrm>
            <a:off x="8895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9"/>
          <p:cNvSpPr/>
          <p:nvPr/>
        </p:nvSpPr>
        <p:spPr>
          <a:xfrm>
            <a:off x="8895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8895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8895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8895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9"/>
          <p:cNvSpPr/>
          <p:nvPr/>
        </p:nvSpPr>
        <p:spPr>
          <a:xfrm>
            <a:off x="15860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15860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15860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"/>
          <p:cNvSpPr/>
          <p:nvPr/>
        </p:nvSpPr>
        <p:spPr>
          <a:xfrm>
            <a:off x="15860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"/>
          <p:cNvSpPr/>
          <p:nvPr/>
        </p:nvSpPr>
        <p:spPr>
          <a:xfrm>
            <a:off x="15860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"/>
          <p:cNvSpPr/>
          <p:nvPr/>
        </p:nvSpPr>
        <p:spPr>
          <a:xfrm>
            <a:off x="15860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"/>
          <p:cNvSpPr/>
          <p:nvPr/>
        </p:nvSpPr>
        <p:spPr>
          <a:xfrm>
            <a:off x="15860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9"/>
          <p:cNvSpPr/>
          <p:nvPr/>
        </p:nvSpPr>
        <p:spPr>
          <a:xfrm>
            <a:off x="15860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"/>
          <p:cNvSpPr/>
          <p:nvPr/>
        </p:nvSpPr>
        <p:spPr>
          <a:xfrm>
            <a:off x="15860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"/>
          <p:cNvSpPr/>
          <p:nvPr/>
        </p:nvSpPr>
        <p:spPr>
          <a:xfrm>
            <a:off x="15860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9"/>
          <p:cNvSpPr/>
          <p:nvPr/>
        </p:nvSpPr>
        <p:spPr>
          <a:xfrm>
            <a:off x="22824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"/>
          <p:cNvSpPr/>
          <p:nvPr/>
        </p:nvSpPr>
        <p:spPr>
          <a:xfrm>
            <a:off x="22824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9"/>
          <p:cNvSpPr/>
          <p:nvPr/>
        </p:nvSpPr>
        <p:spPr>
          <a:xfrm>
            <a:off x="22824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"/>
          <p:cNvSpPr/>
          <p:nvPr/>
        </p:nvSpPr>
        <p:spPr>
          <a:xfrm>
            <a:off x="22824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>
            <a:off x="22824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2824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22824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9"/>
          <p:cNvSpPr/>
          <p:nvPr/>
        </p:nvSpPr>
        <p:spPr>
          <a:xfrm>
            <a:off x="22824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9"/>
          <p:cNvSpPr/>
          <p:nvPr/>
        </p:nvSpPr>
        <p:spPr>
          <a:xfrm>
            <a:off x="22824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9"/>
          <p:cNvSpPr/>
          <p:nvPr/>
        </p:nvSpPr>
        <p:spPr>
          <a:xfrm>
            <a:off x="22824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29789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29789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9"/>
          <p:cNvSpPr/>
          <p:nvPr/>
        </p:nvSpPr>
        <p:spPr>
          <a:xfrm>
            <a:off x="29789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9"/>
          <p:cNvSpPr/>
          <p:nvPr/>
        </p:nvSpPr>
        <p:spPr>
          <a:xfrm>
            <a:off x="29789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9"/>
          <p:cNvSpPr/>
          <p:nvPr/>
        </p:nvSpPr>
        <p:spPr>
          <a:xfrm>
            <a:off x="29789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/>
          <p:nvPr/>
        </p:nvSpPr>
        <p:spPr>
          <a:xfrm>
            <a:off x="29789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9"/>
          <p:cNvSpPr/>
          <p:nvPr/>
        </p:nvSpPr>
        <p:spPr>
          <a:xfrm>
            <a:off x="29789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9"/>
          <p:cNvSpPr/>
          <p:nvPr/>
        </p:nvSpPr>
        <p:spPr>
          <a:xfrm>
            <a:off x="29789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"/>
          <p:cNvSpPr/>
          <p:nvPr/>
        </p:nvSpPr>
        <p:spPr>
          <a:xfrm>
            <a:off x="29789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29789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"/>
          <p:cNvSpPr/>
          <p:nvPr/>
        </p:nvSpPr>
        <p:spPr>
          <a:xfrm>
            <a:off x="36754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9"/>
          <p:cNvSpPr/>
          <p:nvPr/>
        </p:nvSpPr>
        <p:spPr>
          <a:xfrm>
            <a:off x="36754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/>
          <p:nvPr/>
        </p:nvSpPr>
        <p:spPr>
          <a:xfrm>
            <a:off x="36754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/>
          <p:nvPr/>
        </p:nvSpPr>
        <p:spPr>
          <a:xfrm>
            <a:off x="36754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9"/>
          <p:cNvSpPr/>
          <p:nvPr/>
        </p:nvSpPr>
        <p:spPr>
          <a:xfrm>
            <a:off x="36754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9"/>
          <p:cNvSpPr/>
          <p:nvPr/>
        </p:nvSpPr>
        <p:spPr>
          <a:xfrm>
            <a:off x="36754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9"/>
          <p:cNvSpPr/>
          <p:nvPr/>
        </p:nvSpPr>
        <p:spPr>
          <a:xfrm>
            <a:off x="36754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36754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9"/>
          <p:cNvSpPr/>
          <p:nvPr/>
        </p:nvSpPr>
        <p:spPr>
          <a:xfrm>
            <a:off x="36754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"/>
          <p:cNvSpPr/>
          <p:nvPr/>
        </p:nvSpPr>
        <p:spPr>
          <a:xfrm>
            <a:off x="36754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"/>
          <p:cNvSpPr/>
          <p:nvPr/>
        </p:nvSpPr>
        <p:spPr>
          <a:xfrm>
            <a:off x="43719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43719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43719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43719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43719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/>
          <p:nvPr/>
        </p:nvSpPr>
        <p:spPr>
          <a:xfrm>
            <a:off x="43719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9"/>
          <p:cNvSpPr/>
          <p:nvPr/>
        </p:nvSpPr>
        <p:spPr>
          <a:xfrm>
            <a:off x="43719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9"/>
          <p:cNvSpPr/>
          <p:nvPr/>
        </p:nvSpPr>
        <p:spPr>
          <a:xfrm>
            <a:off x="43719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43719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9"/>
          <p:cNvSpPr/>
          <p:nvPr/>
        </p:nvSpPr>
        <p:spPr>
          <a:xfrm>
            <a:off x="43719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506837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506837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506837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/>
          <p:nvPr/>
        </p:nvSpPr>
        <p:spPr>
          <a:xfrm>
            <a:off x="506837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9"/>
          <p:cNvSpPr/>
          <p:nvPr/>
        </p:nvSpPr>
        <p:spPr>
          <a:xfrm>
            <a:off x="506837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/>
          <p:nvPr/>
        </p:nvSpPr>
        <p:spPr>
          <a:xfrm>
            <a:off x="506837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"/>
          <p:cNvSpPr/>
          <p:nvPr/>
        </p:nvSpPr>
        <p:spPr>
          <a:xfrm>
            <a:off x="506837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9"/>
          <p:cNvSpPr/>
          <p:nvPr/>
        </p:nvSpPr>
        <p:spPr>
          <a:xfrm>
            <a:off x="506837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9"/>
          <p:cNvSpPr/>
          <p:nvPr/>
        </p:nvSpPr>
        <p:spPr>
          <a:xfrm>
            <a:off x="506837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9"/>
          <p:cNvSpPr/>
          <p:nvPr/>
        </p:nvSpPr>
        <p:spPr>
          <a:xfrm>
            <a:off x="506837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9"/>
          <p:cNvSpPr/>
          <p:nvPr/>
        </p:nvSpPr>
        <p:spPr>
          <a:xfrm>
            <a:off x="576485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9"/>
          <p:cNvSpPr/>
          <p:nvPr/>
        </p:nvSpPr>
        <p:spPr>
          <a:xfrm>
            <a:off x="576485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9"/>
          <p:cNvSpPr/>
          <p:nvPr/>
        </p:nvSpPr>
        <p:spPr>
          <a:xfrm>
            <a:off x="576485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9"/>
          <p:cNvSpPr/>
          <p:nvPr/>
        </p:nvSpPr>
        <p:spPr>
          <a:xfrm>
            <a:off x="576485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/>
          <p:nvPr/>
        </p:nvSpPr>
        <p:spPr>
          <a:xfrm>
            <a:off x="576485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576485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>
            <a:off x="576485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9"/>
          <p:cNvSpPr/>
          <p:nvPr/>
        </p:nvSpPr>
        <p:spPr>
          <a:xfrm>
            <a:off x="576485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9"/>
          <p:cNvSpPr/>
          <p:nvPr/>
        </p:nvSpPr>
        <p:spPr>
          <a:xfrm>
            <a:off x="576485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9"/>
          <p:cNvSpPr/>
          <p:nvPr/>
        </p:nvSpPr>
        <p:spPr>
          <a:xfrm>
            <a:off x="576485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6461325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9"/>
          <p:cNvSpPr/>
          <p:nvPr/>
        </p:nvSpPr>
        <p:spPr>
          <a:xfrm>
            <a:off x="6461325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9"/>
          <p:cNvSpPr/>
          <p:nvPr/>
        </p:nvSpPr>
        <p:spPr>
          <a:xfrm>
            <a:off x="6461325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9"/>
          <p:cNvSpPr/>
          <p:nvPr/>
        </p:nvSpPr>
        <p:spPr>
          <a:xfrm>
            <a:off x="6461325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9"/>
          <p:cNvSpPr/>
          <p:nvPr/>
        </p:nvSpPr>
        <p:spPr>
          <a:xfrm>
            <a:off x="6461325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6461325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9"/>
          <p:cNvSpPr/>
          <p:nvPr/>
        </p:nvSpPr>
        <p:spPr>
          <a:xfrm>
            <a:off x="6461325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9"/>
          <p:cNvSpPr/>
          <p:nvPr/>
        </p:nvSpPr>
        <p:spPr>
          <a:xfrm>
            <a:off x="6461325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9"/>
          <p:cNvSpPr/>
          <p:nvPr/>
        </p:nvSpPr>
        <p:spPr>
          <a:xfrm>
            <a:off x="6461325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9"/>
          <p:cNvSpPr/>
          <p:nvPr/>
        </p:nvSpPr>
        <p:spPr>
          <a:xfrm>
            <a:off x="6461325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9"/>
          <p:cNvSpPr/>
          <p:nvPr/>
        </p:nvSpPr>
        <p:spPr>
          <a:xfrm>
            <a:off x="7157800" y="25406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9"/>
          <p:cNvSpPr/>
          <p:nvPr/>
        </p:nvSpPr>
        <p:spPr>
          <a:xfrm>
            <a:off x="7157800" y="26491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9"/>
          <p:cNvSpPr/>
          <p:nvPr/>
        </p:nvSpPr>
        <p:spPr>
          <a:xfrm>
            <a:off x="7157800" y="27577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9"/>
          <p:cNvSpPr/>
          <p:nvPr/>
        </p:nvSpPr>
        <p:spPr>
          <a:xfrm>
            <a:off x="7157800" y="28663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9"/>
          <p:cNvSpPr/>
          <p:nvPr/>
        </p:nvSpPr>
        <p:spPr>
          <a:xfrm>
            <a:off x="7157800" y="29749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9"/>
          <p:cNvSpPr/>
          <p:nvPr/>
        </p:nvSpPr>
        <p:spPr>
          <a:xfrm>
            <a:off x="7157800" y="30834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"/>
          <p:cNvSpPr/>
          <p:nvPr/>
        </p:nvSpPr>
        <p:spPr>
          <a:xfrm>
            <a:off x="7157800" y="319205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9"/>
          <p:cNvSpPr/>
          <p:nvPr/>
        </p:nvSpPr>
        <p:spPr>
          <a:xfrm>
            <a:off x="7157800" y="330062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9"/>
          <p:cNvSpPr/>
          <p:nvPr/>
        </p:nvSpPr>
        <p:spPr>
          <a:xfrm>
            <a:off x="7157800" y="3409200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9"/>
          <p:cNvSpPr/>
          <p:nvPr/>
        </p:nvSpPr>
        <p:spPr>
          <a:xfrm>
            <a:off x="7157800" y="3517775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9"/>
          <p:cNvSpPr/>
          <p:nvPr/>
        </p:nvSpPr>
        <p:spPr>
          <a:xfrm>
            <a:off x="8895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9"/>
          <p:cNvSpPr/>
          <p:nvPr/>
        </p:nvSpPr>
        <p:spPr>
          <a:xfrm>
            <a:off x="8895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8895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9"/>
          <p:cNvSpPr/>
          <p:nvPr/>
        </p:nvSpPr>
        <p:spPr>
          <a:xfrm>
            <a:off x="8895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9"/>
          <p:cNvSpPr/>
          <p:nvPr/>
        </p:nvSpPr>
        <p:spPr>
          <a:xfrm>
            <a:off x="8895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9"/>
          <p:cNvSpPr/>
          <p:nvPr/>
        </p:nvSpPr>
        <p:spPr>
          <a:xfrm>
            <a:off x="8895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9"/>
          <p:cNvSpPr/>
          <p:nvPr/>
        </p:nvSpPr>
        <p:spPr>
          <a:xfrm>
            <a:off x="8895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9"/>
          <p:cNvSpPr/>
          <p:nvPr/>
        </p:nvSpPr>
        <p:spPr>
          <a:xfrm>
            <a:off x="8895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9"/>
          <p:cNvSpPr/>
          <p:nvPr/>
        </p:nvSpPr>
        <p:spPr>
          <a:xfrm>
            <a:off x="8895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9"/>
          <p:cNvSpPr/>
          <p:nvPr/>
        </p:nvSpPr>
        <p:spPr>
          <a:xfrm>
            <a:off x="8895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15860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9"/>
          <p:cNvSpPr/>
          <p:nvPr/>
        </p:nvSpPr>
        <p:spPr>
          <a:xfrm>
            <a:off x="15860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9"/>
          <p:cNvSpPr/>
          <p:nvPr/>
        </p:nvSpPr>
        <p:spPr>
          <a:xfrm>
            <a:off x="15860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9"/>
          <p:cNvSpPr/>
          <p:nvPr/>
        </p:nvSpPr>
        <p:spPr>
          <a:xfrm>
            <a:off x="15860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9"/>
          <p:cNvSpPr/>
          <p:nvPr/>
        </p:nvSpPr>
        <p:spPr>
          <a:xfrm>
            <a:off x="15860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9"/>
          <p:cNvSpPr/>
          <p:nvPr/>
        </p:nvSpPr>
        <p:spPr>
          <a:xfrm>
            <a:off x="15860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9"/>
          <p:cNvSpPr/>
          <p:nvPr/>
        </p:nvSpPr>
        <p:spPr>
          <a:xfrm>
            <a:off x="15860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9"/>
          <p:cNvSpPr/>
          <p:nvPr/>
        </p:nvSpPr>
        <p:spPr>
          <a:xfrm>
            <a:off x="15860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29"/>
          <p:cNvSpPr/>
          <p:nvPr/>
        </p:nvSpPr>
        <p:spPr>
          <a:xfrm>
            <a:off x="15860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9"/>
          <p:cNvSpPr/>
          <p:nvPr/>
        </p:nvSpPr>
        <p:spPr>
          <a:xfrm>
            <a:off x="15860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9"/>
          <p:cNvSpPr/>
          <p:nvPr/>
        </p:nvSpPr>
        <p:spPr>
          <a:xfrm>
            <a:off x="22824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9"/>
          <p:cNvSpPr/>
          <p:nvPr/>
        </p:nvSpPr>
        <p:spPr>
          <a:xfrm>
            <a:off x="22824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9"/>
          <p:cNvSpPr/>
          <p:nvPr/>
        </p:nvSpPr>
        <p:spPr>
          <a:xfrm>
            <a:off x="22824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9"/>
          <p:cNvSpPr/>
          <p:nvPr/>
        </p:nvSpPr>
        <p:spPr>
          <a:xfrm>
            <a:off x="22824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9"/>
          <p:cNvSpPr/>
          <p:nvPr/>
        </p:nvSpPr>
        <p:spPr>
          <a:xfrm>
            <a:off x="22824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9"/>
          <p:cNvSpPr/>
          <p:nvPr/>
        </p:nvSpPr>
        <p:spPr>
          <a:xfrm>
            <a:off x="22824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9"/>
          <p:cNvSpPr/>
          <p:nvPr/>
        </p:nvSpPr>
        <p:spPr>
          <a:xfrm>
            <a:off x="22824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9"/>
          <p:cNvSpPr/>
          <p:nvPr/>
        </p:nvSpPr>
        <p:spPr>
          <a:xfrm>
            <a:off x="22824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/>
          <p:nvPr/>
        </p:nvSpPr>
        <p:spPr>
          <a:xfrm>
            <a:off x="22824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9"/>
          <p:cNvSpPr/>
          <p:nvPr/>
        </p:nvSpPr>
        <p:spPr>
          <a:xfrm>
            <a:off x="22824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9"/>
          <p:cNvSpPr/>
          <p:nvPr/>
        </p:nvSpPr>
        <p:spPr>
          <a:xfrm>
            <a:off x="29789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"/>
          <p:cNvSpPr/>
          <p:nvPr/>
        </p:nvSpPr>
        <p:spPr>
          <a:xfrm>
            <a:off x="29789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29789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29789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9"/>
          <p:cNvSpPr/>
          <p:nvPr/>
        </p:nvSpPr>
        <p:spPr>
          <a:xfrm>
            <a:off x="29789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29789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9"/>
          <p:cNvSpPr/>
          <p:nvPr/>
        </p:nvSpPr>
        <p:spPr>
          <a:xfrm>
            <a:off x="29789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9"/>
          <p:cNvSpPr/>
          <p:nvPr/>
        </p:nvSpPr>
        <p:spPr>
          <a:xfrm>
            <a:off x="29789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29789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29789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9"/>
          <p:cNvSpPr/>
          <p:nvPr/>
        </p:nvSpPr>
        <p:spPr>
          <a:xfrm>
            <a:off x="36754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9"/>
          <p:cNvSpPr/>
          <p:nvPr/>
        </p:nvSpPr>
        <p:spPr>
          <a:xfrm>
            <a:off x="36754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9"/>
          <p:cNvSpPr/>
          <p:nvPr/>
        </p:nvSpPr>
        <p:spPr>
          <a:xfrm>
            <a:off x="36754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9"/>
          <p:cNvSpPr/>
          <p:nvPr/>
        </p:nvSpPr>
        <p:spPr>
          <a:xfrm>
            <a:off x="36754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9"/>
          <p:cNvSpPr/>
          <p:nvPr/>
        </p:nvSpPr>
        <p:spPr>
          <a:xfrm>
            <a:off x="36754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9"/>
          <p:cNvSpPr/>
          <p:nvPr/>
        </p:nvSpPr>
        <p:spPr>
          <a:xfrm>
            <a:off x="36754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36754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9"/>
          <p:cNvSpPr/>
          <p:nvPr/>
        </p:nvSpPr>
        <p:spPr>
          <a:xfrm>
            <a:off x="36754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9"/>
          <p:cNvSpPr/>
          <p:nvPr/>
        </p:nvSpPr>
        <p:spPr>
          <a:xfrm>
            <a:off x="36754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36754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9"/>
          <p:cNvSpPr/>
          <p:nvPr/>
        </p:nvSpPr>
        <p:spPr>
          <a:xfrm>
            <a:off x="43719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9"/>
          <p:cNvSpPr/>
          <p:nvPr/>
        </p:nvSpPr>
        <p:spPr>
          <a:xfrm>
            <a:off x="43719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43719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43719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>
            <a:off x="43719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43719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43719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>
            <a:off x="43719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43719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43719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>
            <a:off x="506837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506837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506837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>
            <a:off x="506837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506837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506837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/>
          <p:nvPr/>
        </p:nvSpPr>
        <p:spPr>
          <a:xfrm>
            <a:off x="506837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506837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/>
          <p:nvPr/>
        </p:nvSpPr>
        <p:spPr>
          <a:xfrm>
            <a:off x="506837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9"/>
          <p:cNvSpPr/>
          <p:nvPr/>
        </p:nvSpPr>
        <p:spPr>
          <a:xfrm>
            <a:off x="506837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9"/>
          <p:cNvSpPr/>
          <p:nvPr/>
        </p:nvSpPr>
        <p:spPr>
          <a:xfrm>
            <a:off x="576485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9"/>
          <p:cNvSpPr/>
          <p:nvPr/>
        </p:nvSpPr>
        <p:spPr>
          <a:xfrm>
            <a:off x="576485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9"/>
          <p:cNvSpPr/>
          <p:nvPr/>
        </p:nvSpPr>
        <p:spPr>
          <a:xfrm>
            <a:off x="576485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576485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9"/>
          <p:cNvSpPr/>
          <p:nvPr/>
        </p:nvSpPr>
        <p:spPr>
          <a:xfrm>
            <a:off x="576485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576485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576485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576485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576485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>
            <a:off x="576485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>
            <a:off x="6461325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>
            <a:off x="6461325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>
            <a:off x="6461325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6461325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6461325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>
            <a:off x="6461325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/>
          <p:nvPr/>
        </p:nvSpPr>
        <p:spPr>
          <a:xfrm>
            <a:off x="6461325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>
            <a:off x="6461325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>
            <a:off x="6461325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>
            <a:off x="6461325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9"/>
          <p:cNvSpPr/>
          <p:nvPr/>
        </p:nvSpPr>
        <p:spPr>
          <a:xfrm>
            <a:off x="7157800" y="43187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9"/>
          <p:cNvSpPr/>
          <p:nvPr/>
        </p:nvSpPr>
        <p:spPr>
          <a:xfrm>
            <a:off x="7157800" y="44273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9"/>
          <p:cNvSpPr/>
          <p:nvPr/>
        </p:nvSpPr>
        <p:spPr>
          <a:xfrm>
            <a:off x="7157800" y="45359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9"/>
          <p:cNvSpPr/>
          <p:nvPr/>
        </p:nvSpPr>
        <p:spPr>
          <a:xfrm>
            <a:off x="7157800" y="46445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9"/>
          <p:cNvSpPr/>
          <p:nvPr/>
        </p:nvSpPr>
        <p:spPr>
          <a:xfrm>
            <a:off x="7157800" y="47530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9"/>
          <p:cNvSpPr/>
          <p:nvPr/>
        </p:nvSpPr>
        <p:spPr>
          <a:xfrm>
            <a:off x="7157800" y="48616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9"/>
          <p:cNvSpPr/>
          <p:nvPr/>
        </p:nvSpPr>
        <p:spPr>
          <a:xfrm>
            <a:off x="7157800" y="497023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9"/>
          <p:cNvSpPr/>
          <p:nvPr/>
        </p:nvSpPr>
        <p:spPr>
          <a:xfrm>
            <a:off x="7157800" y="507881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9"/>
          <p:cNvSpPr/>
          <p:nvPr/>
        </p:nvSpPr>
        <p:spPr>
          <a:xfrm>
            <a:off x="7157800" y="5187389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9"/>
          <p:cNvSpPr/>
          <p:nvPr/>
        </p:nvSpPr>
        <p:spPr>
          <a:xfrm>
            <a:off x="7157800" y="5295964"/>
            <a:ext cx="574500" cy="3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quote three column">
  <p:cSld name="CUSTOM_4_9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39" name="Google Shape;539;p30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40" name="Google Shape;540;p3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3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2" name="Google Shape;542;p3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3" name="Google Shape;543;p30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0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5" name="Google Shape;545;p30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46" name="Google Shape;546;p30"/>
          <p:cNvCxnSpPr/>
          <p:nvPr/>
        </p:nvCxnSpPr>
        <p:spPr>
          <a:xfrm>
            <a:off x="430760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30"/>
          <p:cNvCxnSpPr/>
          <p:nvPr/>
        </p:nvCxnSpPr>
        <p:spPr>
          <a:xfrm>
            <a:off x="7890550" y="2776950"/>
            <a:ext cx="0" cy="23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48" name="Google Shape;548;p30"/>
          <p:cNvSpPr txBox="1"/>
          <p:nvPr>
            <p:ph idx="4" type="subTitle"/>
          </p:nvPr>
        </p:nvSpPr>
        <p:spPr>
          <a:xfrm>
            <a:off x="11409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49" name="Google Shape;549;p30"/>
          <p:cNvSpPr txBox="1"/>
          <p:nvPr>
            <p:ph idx="5" type="subTitle"/>
          </p:nvPr>
        </p:nvSpPr>
        <p:spPr>
          <a:xfrm>
            <a:off x="11409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50" name="Google Shape;550;p30"/>
          <p:cNvSpPr txBox="1"/>
          <p:nvPr>
            <p:ph idx="6" type="subTitle"/>
          </p:nvPr>
        </p:nvSpPr>
        <p:spPr>
          <a:xfrm>
            <a:off x="472387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51" name="Google Shape;551;p30"/>
          <p:cNvSpPr txBox="1"/>
          <p:nvPr>
            <p:ph idx="7" type="subTitle"/>
          </p:nvPr>
        </p:nvSpPr>
        <p:spPr>
          <a:xfrm>
            <a:off x="8306825" y="2813710"/>
            <a:ext cx="2750400" cy="15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52" name="Google Shape;552;p30"/>
          <p:cNvSpPr txBox="1"/>
          <p:nvPr>
            <p:ph idx="8" type="subTitle"/>
          </p:nvPr>
        </p:nvSpPr>
        <p:spPr>
          <a:xfrm>
            <a:off x="4720800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53" name="Google Shape;553;p30"/>
          <p:cNvSpPr txBox="1"/>
          <p:nvPr>
            <p:ph idx="9" type="subTitle"/>
          </p:nvPr>
        </p:nvSpPr>
        <p:spPr>
          <a:xfrm>
            <a:off x="8306825" y="4681050"/>
            <a:ext cx="27504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pic>
        <p:nvPicPr>
          <p:cNvPr id="554" name="Google Shape;5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805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759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0712" y="2217196"/>
            <a:ext cx="553219" cy="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Title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2" type="subTitle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3" type="subTitle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1" name="Google Shape;4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quote two column">
  <p:cSld name="CUSTOM_4_8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59" name="Google Shape;559;p31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60" name="Google Shape;560;p3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3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3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31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5" name="Google Shape;565;p31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566" name="Google Shape;566;p31"/>
          <p:cNvCxnSpPr/>
          <p:nvPr/>
        </p:nvCxnSpPr>
        <p:spPr>
          <a:xfrm>
            <a:off x="6098909" y="2796200"/>
            <a:ext cx="0" cy="292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67" name="Google Shape;567;p31"/>
          <p:cNvSpPr txBox="1"/>
          <p:nvPr>
            <p:ph idx="4" type="subTitle"/>
          </p:nvPr>
        </p:nvSpPr>
        <p:spPr>
          <a:xfrm>
            <a:off x="13431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68" name="Google Shape;568;p31"/>
          <p:cNvSpPr txBox="1"/>
          <p:nvPr>
            <p:ph idx="5" type="subTitle"/>
          </p:nvPr>
        </p:nvSpPr>
        <p:spPr>
          <a:xfrm>
            <a:off x="13431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1"/>
          <p:cNvSpPr txBox="1"/>
          <p:nvPr>
            <p:ph idx="6" type="subTitle"/>
          </p:nvPr>
        </p:nvSpPr>
        <p:spPr>
          <a:xfrm>
            <a:off x="6529325" y="5036725"/>
            <a:ext cx="43980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70" name="Google Shape;570;p31"/>
          <p:cNvSpPr txBox="1"/>
          <p:nvPr>
            <p:ph idx="7" type="subTitle"/>
          </p:nvPr>
        </p:nvSpPr>
        <p:spPr>
          <a:xfrm>
            <a:off x="6529325" y="2848100"/>
            <a:ext cx="4398000" cy="1861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1" name="Google Shape;5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0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3282" y="2044890"/>
            <a:ext cx="731700" cy="7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quote large">
  <p:cSld name="CUSTOM_4_7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575" name="Google Shape;575;p32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3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3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8" name="Google Shape;578;p32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32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0" name="Google Shape;580;p32"/>
          <p:cNvSpPr txBox="1"/>
          <p:nvPr>
            <p:ph type="title"/>
          </p:nvPr>
        </p:nvSpPr>
        <p:spPr>
          <a:xfrm>
            <a:off x="4465550" y="1455375"/>
            <a:ext cx="6724800" cy="32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sp>
        <p:nvSpPr>
          <p:cNvPr id="581" name="Google Shape;581;p32"/>
          <p:cNvSpPr txBox="1"/>
          <p:nvPr>
            <p:ph idx="3" type="subTitle"/>
          </p:nvPr>
        </p:nvSpPr>
        <p:spPr>
          <a:xfrm>
            <a:off x="4465600" y="5036725"/>
            <a:ext cx="4097700" cy="42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82" name="Google Shape;5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50" y="1298452"/>
            <a:ext cx="731700" cy="731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wo by two">
  <p:cSld name="CUSTOM_4_6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85" name="Google Shape;585;p33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7" name="Google Shape;587;p3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8" name="Google Shape;588;p3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9" name="Google Shape;589;p33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3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1" name="Google Shape;591;p33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92" name="Google Shape;592;p33"/>
          <p:cNvSpPr txBox="1"/>
          <p:nvPr>
            <p:ph idx="4" type="subTitle"/>
          </p:nvPr>
        </p:nvSpPr>
        <p:spPr>
          <a:xfrm>
            <a:off x="6855088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93" name="Google Shape;593;p33"/>
          <p:cNvSpPr txBox="1"/>
          <p:nvPr>
            <p:ph idx="5" type="subTitle"/>
          </p:nvPr>
        </p:nvSpPr>
        <p:spPr>
          <a:xfrm>
            <a:off x="6855081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94" name="Google Shape;594;p33"/>
          <p:cNvSpPr txBox="1"/>
          <p:nvPr>
            <p:ph idx="6" type="subTitle"/>
          </p:nvPr>
        </p:nvSpPr>
        <p:spPr>
          <a:xfrm>
            <a:off x="6855088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95" name="Google Shape;595;p33"/>
          <p:cNvSpPr txBox="1"/>
          <p:nvPr>
            <p:ph idx="7" type="subTitle"/>
          </p:nvPr>
        </p:nvSpPr>
        <p:spPr>
          <a:xfrm>
            <a:off x="6855081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96" name="Google Shape;596;p33"/>
          <p:cNvSpPr txBox="1"/>
          <p:nvPr>
            <p:ph idx="8" type="subTitle"/>
          </p:nvPr>
        </p:nvSpPr>
        <p:spPr>
          <a:xfrm>
            <a:off x="2084625" y="2788100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97" name="Google Shape;597;p33"/>
          <p:cNvSpPr txBox="1"/>
          <p:nvPr>
            <p:ph idx="9" type="subTitle"/>
          </p:nvPr>
        </p:nvSpPr>
        <p:spPr>
          <a:xfrm>
            <a:off x="2084600" y="2352950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98" name="Google Shape;598;p33"/>
          <p:cNvSpPr txBox="1"/>
          <p:nvPr>
            <p:ph idx="13" type="subTitle"/>
          </p:nvPr>
        </p:nvSpPr>
        <p:spPr>
          <a:xfrm>
            <a:off x="2084625" y="4434375"/>
            <a:ext cx="35121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599" name="Google Shape;599;p33"/>
          <p:cNvSpPr txBox="1"/>
          <p:nvPr>
            <p:ph idx="14" type="subTitle"/>
          </p:nvPr>
        </p:nvSpPr>
        <p:spPr>
          <a:xfrm>
            <a:off x="2084600" y="3999225"/>
            <a:ext cx="35121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four column">
  <p:cSld name="CUSTOM_4_5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3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02" name="Google Shape;602;p3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03" name="Google Shape;603;p34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4" name="Google Shape;604;p3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3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4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8" name="Google Shape;608;p3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09" name="Google Shape;609;p34"/>
          <p:cNvCxnSpPr/>
          <p:nvPr/>
        </p:nvCxnSpPr>
        <p:spPr>
          <a:xfrm>
            <a:off x="3416583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34"/>
          <p:cNvCxnSpPr/>
          <p:nvPr/>
        </p:nvCxnSpPr>
        <p:spPr>
          <a:xfrm>
            <a:off x="6096100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34"/>
          <p:cNvCxnSpPr/>
          <p:nvPr/>
        </p:nvCxnSpPr>
        <p:spPr>
          <a:xfrm>
            <a:off x="8775617" y="3678000"/>
            <a:ext cx="0" cy="15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12" name="Google Shape;612;p34"/>
          <p:cNvSpPr txBox="1"/>
          <p:nvPr>
            <p:ph idx="4" type="subTitle"/>
          </p:nvPr>
        </p:nvSpPr>
        <p:spPr>
          <a:xfrm>
            <a:off x="88507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13" name="Google Shape;613;p34"/>
          <p:cNvSpPr txBox="1"/>
          <p:nvPr>
            <p:ph idx="5" type="subTitle"/>
          </p:nvPr>
        </p:nvSpPr>
        <p:spPr>
          <a:xfrm>
            <a:off x="88505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14" name="Google Shape;614;p34"/>
          <p:cNvSpPr txBox="1"/>
          <p:nvPr>
            <p:ph idx="6" type="subTitle"/>
          </p:nvPr>
        </p:nvSpPr>
        <p:spPr>
          <a:xfrm>
            <a:off x="8923625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15" name="Google Shape;615;p34"/>
          <p:cNvSpPr txBox="1"/>
          <p:nvPr>
            <p:ph idx="7" type="subTitle"/>
          </p:nvPr>
        </p:nvSpPr>
        <p:spPr>
          <a:xfrm>
            <a:off x="8923600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16" name="Google Shape;616;p34"/>
          <p:cNvSpPr txBox="1"/>
          <p:nvPr>
            <p:ph idx="8" type="subTitle"/>
          </p:nvPr>
        </p:nvSpPr>
        <p:spPr>
          <a:xfrm>
            <a:off x="6244108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17" name="Google Shape;617;p34"/>
          <p:cNvSpPr txBox="1"/>
          <p:nvPr>
            <p:ph idx="9" type="subTitle"/>
          </p:nvPr>
        </p:nvSpPr>
        <p:spPr>
          <a:xfrm>
            <a:off x="6244083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18" name="Google Shape;618;p34"/>
          <p:cNvSpPr txBox="1"/>
          <p:nvPr>
            <p:ph idx="13" type="subTitle"/>
          </p:nvPr>
        </p:nvSpPr>
        <p:spPr>
          <a:xfrm>
            <a:off x="3564592" y="4059500"/>
            <a:ext cx="2383500" cy="106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19" name="Google Shape;619;p34"/>
          <p:cNvSpPr txBox="1"/>
          <p:nvPr>
            <p:ph idx="14" type="subTitle"/>
          </p:nvPr>
        </p:nvSpPr>
        <p:spPr>
          <a:xfrm>
            <a:off x="3564567" y="3624350"/>
            <a:ext cx="2383500" cy="379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itle left">
  <p:cSld name="CUSTOM_4_4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5"/>
          <p:cNvSpPr txBox="1"/>
          <p:nvPr>
            <p:ph idx="1" type="subTitle"/>
          </p:nvPr>
        </p:nvSpPr>
        <p:spPr>
          <a:xfrm>
            <a:off x="885050" y="3358700"/>
            <a:ext cx="32919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2" name="Google Shape;622;p35"/>
          <p:cNvSpPr txBox="1"/>
          <p:nvPr>
            <p:ph type="title"/>
          </p:nvPr>
        </p:nvSpPr>
        <p:spPr>
          <a:xfrm>
            <a:off x="885050" y="1240700"/>
            <a:ext cx="4114800" cy="198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623" name="Google Shape;623;p35"/>
          <p:cNvSpPr txBox="1"/>
          <p:nvPr>
            <p:ph idx="2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24" name="Google Shape;624;p3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3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3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5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35"/>
          <p:cNvSpPr txBox="1"/>
          <p:nvPr>
            <p:ph idx="4" type="subTitle"/>
          </p:nvPr>
        </p:nvSpPr>
        <p:spPr>
          <a:xfrm>
            <a:off x="6857350" y="164405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30" name="Google Shape;630;p35"/>
          <p:cNvSpPr txBox="1"/>
          <p:nvPr>
            <p:ph idx="5" type="subTitle"/>
          </p:nvPr>
        </p:nvSpPr>
        <p:spPr>
          <a:xfrm>
            <a:off x="6857350" y="124070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1" name="Google Shape;631;p35"/>
          <p:cNvSpPr txBox="1"/>
          <p:nvPr>
            <p:ph idx="6" type="subTitle"/>
          </p:nvPr>
        </p:nvSpPr>
        <p:spPr>
          <a:xfrm>
            <a:off x="6857350" y="3164125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32" name="Google Shape;632;p35"/>
          <p:cNvSpPr txBox="1"/>
          <p:nvPr>
            <p:ph idx="7" type="subTitle"/>
          </p:nvPr>
        </p:nvSpPr>
        <p:spPr>
          <a:xfrm>
            <a:off x="6857350" y="2760775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3" name="Google Shape;633;p35"/>
          <p:cNvSpPr txBox="1"/>
          <p:nvPr>
            <p:ph idx="8" type="subTitle"/>
          </p:nvPr>
        </p:nvSpPr>
        <p:spPr>
          <a:xfrm>
            <a:off x="6857350" y="4684200"/>
            <a:ext cx="4660800" cy="88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34" name="Google Shape;634;p35"/>
          <p:cNvSpPr txBox="1"/>
          <p:nvPr>
            <p:ph idx="9" type="subTitle"/>
          </p:nvPr>
        </p:nvSpPr>
        <p:spPr>
          <a:xfrm>
            <a:off x="6857350" y="4280850"/>
            <a:ext cx="4660800" cy="3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three column">
  <p:cSld name="CUSTOM_4_3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37" name="Google Shape;637;p3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38" name="Google Shape;638;p36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3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36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36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3" name="Google Shape;643;p36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644" name="Google Shape;644;p36"/>
          <p:cNvCxnSpPr/>
          <p:nvPr/>
        </p:nvCxnSpPr>
        <p:spPr>
          <a:xfrm>
            <a:off x="43061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36"/>
          <p:cNvCxnSpPr/>
          <p:nvPr/>
        </p:nvCxnSpPr>
        <p:spPr>
          <a:xfrm>
            <a:off x="7885850" y="4229725"/>
            <a:ext cx="0" cy="15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646" name="Google Shape;646;p36"/>
          <p:cNvSpPr txBox="1"/>
          <p:nvPr>
            <p:ph idx="4" type="subTitle"/>
          </p:nvPr>
        </p:nvSpPr>
        <p:spPr>
          <a:xfrm>
            <a:off x="44683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47" name="Google Shape;647;p36"/>
          <p:cNvSpPr txBox="1"/>
          <p:nvPr>
            <p:ph idx="5" type="subTitle"/>
          </p:nvPr>
        </p:nvSpPr>
        <p:spPr>
          <a:xfrm>
            <a:off x="44684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48" name="Google Shape;648;p36"/>
          <p:cNvSpPr txBox="1"/>
          <p:nvPr>
            <p:ph idx="6" type="subTitle"/>
          </p:nvPr>
        </p:nvSpPr>
        <p:spPr>
          <a:xfrm>
            <a:off x="80480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49" name="Google Shape;649;p36"/>
          <p:cNvSpPr txBox="1"/>
          <p:nvPr>
            <p:ph idx="7" type="subTitle"/>
          </p:nvPr>
        </p:nvSpPr>
        <p:spPr>
          <a:xfrm>
            <a:off x="80481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  <p:sp>
        <p:nvSpPr>
          <p:cNvPr id="650" name="Google Shape;650;p36"/>
          <p:cNvSpPr txBox="1"/>
          <p:nvPr>
            <p:ph idx="8" type="subTitle"/>
          </p:nvPr>
        </p:nvSpPr>
        <p:spPr>
          <a:xfrm>
            <a:off x="888600" y="4229725"/>
            <a:ext cx="3255300" cy="32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51" name="Google Shape;651;p36"/>
          <p:cNvSpPr txBox="1"/>
          <p:nvPr>
            <p:ph idx="9" type="subTitle"/>
          </p:nvPr>
        </p:nvSpPr>
        <p:spPr>
          <a:xfrm>
            <a:off x="888700" y="4718950"/>
            <a:ext cx="3255300" cy="91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image left">
  <p:cSld name="CUSTOM_4_2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55" name="Google Shape;655;p3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3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8" name="Google Shape;658;p3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1" name="Google Shape;661;p37"/>
          <p:cNvSpPr txBox="1"/>
          <p:nvPr>
            <p:ph idx="4" type="subTitle"/>
          </p:nvPr>
        </p:nvSpPr>
        <p:spPr>
          <a:xfrm>
            <a:off x="5662075" y="2539250"/>
            <a:ext cx="5486400" cy="316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13000"/>
              </a:lnSpc>
              <a:spcBef>
                <a:spcPts val="20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13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large text alt1">
  <p:cSld name="CUSTOM_4_2_2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65" name="Google Shape;665;p3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3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3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38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8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0" name="Google Shape;670;p38"/>
          <p:cNvSpPr txBox="1"/>
          <p:nvPr>
            <p:ph idx="3" type="subTitle"/>
          </p:nvPr>
        </p:nvSpPr>
        <p:spPr>
          <a:xfrm>
            <a:off x="885125" y="1424950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50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71" name="Google Shape;671;p38"/>
          <p:cNvSpPr txBox="1"/>
          <p:nvPr>
            <p:ph idx="4" type="subTitle"/>
          </p:nvPr>
        </p:nvSpPr>
        <p:spPr>
          <a:xfrm>
            <a:off x="2087850" y="2416425"/>
            <a:ext cx="8044800" cy="130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large text">
  <p:cSld name="CUSTOM_4_2_1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9"/>
          <p:cNvSpPr txBox="1"/>
          <p:nvPr>
            <p:ph type="title"/>
          </p:nvPr>
        </p:nvSpPr>
        <p:spPr>
          <a:xfrm>
            <a:off x="3280375" y="1653075"/>
            <a:ext cx="7431000" cy="393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accent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674" name="Google Shape;674;p3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ed Hat Text Medium"/>
              <a:buNone/>
              <a:defRPr sz="10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75" name="Google Shape;675;p3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3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7" name="Google Shape;677;p3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8" name="Google Shape;678;p39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9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agenda dark">
  <p:cSld name="CUSTOM_4_1">
    <p:bg>
      <p:bgPr>
        <a:solidFill>
          <a:srgbClr val="353535"/>
        </a:soli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40"/>
          <p:cNvSpPr txBox="1"/>
          <p:nvPr>
            <p:ph type="title"/>
          </p:nvPr>
        </p:nvSpPr>
        <p:spPr>
          <a:xfrm>
            <a:off x="885050" y="871750"/>
            <a:ext cx="10422000" cy="132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682" name="Google Shape;682;p4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3" name="Google Shape;683;p4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84" name="Google Shape;684;p4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5" name="Google Shape;68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4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7" name="Google Shape;687;p40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8" name="Google Shape;688;p40"/>
          <p:cNvSpPr txBox="1"/>
          <p:nvPr>
            <p:ph idx="3" type="subTitle"/>
          </p:nvPr>
        </p:nvSpPr>
        <p:spPr>
          <a:xfrm>
            <a:off x="32795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89" name="Google Shape;689;p40"/>
          <p:cNvSpPr txBox="1"/>
          <p:nvPr>
            <p:ph idx="4" type="subTitle"/>
          </p:nvPr>
        </p:nvSpPr>
        <p:spPr>
          <a:xfrm>
            <a:off x="566065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690" name="Google Shape;690;p40"/>
          <p:cNvSpPr txBox="1"/>
          <p:nvPr>
            <p:ph idx="5" type="subTitle"/>
          </p:nvPr>
        </p:nvSpPr>
        <p:spPr>
          <a:xfrm>
            <a:off x="80418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closing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 txBox="1"/>
          <p:nvPr>
            <p:ph idx="1" type="subTitle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1pPr>
            <a:lvl2pPr lvl="1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2pPr>
            <a:lvl3pPr lvl="2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3pPr>
            <a:lvl4pPr lvl="3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4pPr>
            <a:lvl5pPr lvl="4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5pPr>
            <a:lvl6pPr lvl="5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6pPr>
            <a:lvl7pPr lvl="6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7pPr>
            <a:lvl8pPr lvl="7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8pPr>
            <a:lvl9pPr lvl="8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8" name="Google Shape;4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" name="Google Shape;50;p5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1" name="Google Shape;51;p5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" name="Google Shape;52;p5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3" name="Google Shape;53;p5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60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60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560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560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agenda light">
  <p:cSld name="CUSTOM_4_1_1">
    <p:bg>
      <p:bgPr>
        <a:solidFill>
          <a:schemeClr val="lt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1"/>
          <p:cNvSpPr txBox="1"/>
          <p:nvPr>
            <p:ph type="title"/>
          </p:nvPr>
        </p:nvSpPr>
        <p:spPr>
          <a:xfrm>
            <a:off x="885050" y="871750"/>
            <a:ext cx="10422000" cy="132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9pPr>
          </a:lstStyle>
          <a:p/>
        </p:txBody>
      </p:sp>
      <p:cxnSp>
        <p:nvCxnSpPr>
          <p:cNvPr id="693" name="Google Shape;693;p4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4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1000"/>
              <a:buFont typeface="Red Hat Text Medium"/>
              <a:buNone/>
              <a:defRPr sz="1000">
                <a:solidFill>
                  <a:srgbClr val="141414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cxnSp>
        <p:nvCxnSpPr>
          <p:cNvPr id="695" name="Google Shape;695;p4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4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7" name="Google Shape;697;p41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1"/>
          <p:cNvSpPr txBox="1"/>
          <p:nvPr>
            <p:ph idx="2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9" name="Google Shape;699;p41"/>
          <p:cNvSpPr txBox="1"/>
          <p:nvPr>
            <p:ph idx="3" type="subTitle"/>
          </p:nvPr>
        </p:nvSpPr>
        <p:spPr>
          <a:xfrm>
            <a:off x="32795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566065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8041800" y="2664350"/>
            <a:ext cx="2034600" cy="27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114000"/>
              </a:lnSpc>
              <a:spcBef>
                <a:spcPts val="200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114000"/>
              </a:lnSpc>
              <a:spcBef>
                <a:spcPts val="2000"/>
              </a:spcBef>
              <a:spcAft>
                <a:spcPts val="2000"/>
              </a:spcAft>
              <a:buNone/>
              <a:defRPr sz="20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704" name="Google Shape;704;p4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705" name="Google Shape;705;p4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/>
            </a:lvl1pPr>
            <a:lvl2pPr lvl="1" rtl="0">
              <a:buNone/>
              <a:defRPr sz="1900"/>
            </a:lvl2pPr>
            <a:lvl3pPr lvl="2" rtl="0">
              <a:buNone/>
              <a:defRPr sz="1900"/>
            </a:lvl3pPr>
            <a:lvl4pPr lvl="3" rtl="0">
              <a:buNone/>
              <a:defRPr sz="1900"/>
            </a:lvl4pPr>
            <a:lvl5pPr lvl="4" rtl="0">
              <a:buNone/>
              <a:defRPr sz="1900"/>
            </a:lvl5pPr>
            <a:lvl6pPr lvl="5" rtl="0">
              <a:buNone/>
              <a:defRPr sz="1900"/>
            </a:lvl6pPr>
            <a:lvl7pPr lvl="6" rtl="0">
              <a:buNone/>
              <a:defRPr sz="1900"/>
            </a:lvl7pPr>
            <a:lvl8pPr lvl="7" rtl="0">
              <a:buNone/>
              <a:defRPr sz="1900"/>
            </a:lvl8pPr>
            <a:lvl9pPr lvl="8" rtl="0">
              <a:buNone/>
              <a:defRPr sz="19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ructure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3"/>
          <p:cNvSpPr txBox="1"/>
          <p:nvPr>
            <p:ph type="title"/>
          </p:nvPr>
        </p:nvSpPr>
        <p:spPr>
          <a:xfrm>
            <a:off x="2429100" y="2895600"/>
            <a:ext cx="7924800" cy="91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08" name="Google Shape;708;p43"/>
          <p:cNvSpPr txBox="1"/>
          <p:nvPr>
            <p:ph idx="1" type="subTitle"/>
          </p:nvPr>
        </p:nvSpPr>
        <p:spPr>
          <a:xfrm>
            <a:off x="2429100" y="4064000"/>
            <a:ext cx="6705600" cy="38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09" name="Google Shape;709;p43"/>
          <p:cNvSpPr txBox="1"/>
          <p:nvPr>
            <p:ph idx="2" type="subTitle"/>
          </p:nvPr>
        </p:nvSpPr>
        <p:spPr>
          <a:xfrm>
            <a:off x="2429100" y="4673600"/>
            <a:ext cx="6096000" cy="159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710" name="Google Shape;710;p43"/>
          <p:cNvSpPr txBox="1"/>
          <p:nvPr>
            <p:ph idx="12" type="sldNum"/>
          </p:nvPr>
        </p:nvSpPr>
        <p:spPr>
          <a:xfrm>
            <a:off x="114090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buNone/>
              <a:defRPr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buNone/>
              <a:defRPr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buNone/>
              <a:defRPr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buNone/>
              <a:defRPr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buNone/>
              <a:defRPr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buNone/>
              <a:defRPr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buNone/>
              <a:defRPr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buNone/>
              <a:defRPr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buNone/>
              <a:defRPr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TITLE_4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4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3" name="Google Shape;713;p44"/>
          <p:cNvSpPr txBox="1"/>
          <p:nvPr>
            <p:ph idx="1" type="subTitle"/>
          </p:nvPr>
        </p:nvSpPr>
        <p:spPr>
          <a:xfrm>
            <a:off x="1102200" y="2277575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4" name="Google Shape;714;p44"/>
          <p:cNvSpPr txBox="1"/>
          <p:nvPr>
            <p:ph idx="2" type="subTitle"/>
          </p:nvPr>
        </p:nvSpPr>
        <p:spPr>
          <a:xfrm>
            <a:off x="1102200" y="2665500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5" name="Google Shape;715;p44"/>
          <p:cNvSpPr txBox="1"/>
          <p:nvPr>
            <p:ph idx="3" type="subTitle"/>
          </p:nvPr>
        </p:nvSpPr>
        <p:spPr>
          <a:xfrm>
            <a:off x="6174600" y="2277575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6" name="Google Shape;716;p44"/>
          <p:cNvSpPr txBox="1"/>
          <p:nvPr>
            <p:ph idx="4" type="subTitle"/>
          </p:nvPr>
        </p:nvSpPr>
        <p:spPr>
          <a:xfrm>
            <a:off x="6174600" y="2665500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7" name="Google Shape;717;p44"/>
          <p:cNvSpPr txBox="1"/>
          <p:nvPr>
            <p:ph idx="5" type="subTitle"/>
          </p:nvPr>
        </p:nvSpPr>
        <p:spPr>
          <a:xfrm>
            <a:off x="1102200" y="3100500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8" name="Google Shape;718;p44"/>
          <p:cNvSpPr txBox="1"/>
          <p:nvPr>
            <p:ph idx="6" type="subTitle"/>
          </p:nvPr>
        </p:nvSpPr>
        <p:spPr>
          <a:xfrm>
            <a:off x="1102200" y="3488425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19" name="Google Shape;719;p44"/>
          <p:cNvSpPr txBox="1"/>
          <p:nvPr>
            <p:ph idx="7" type="subTitle"/>
          </p:nvPr>
        </p:nvSpPr>
        <p:spPr>
          <a:xfrm>
            <a:off x="6174600" y="3100500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0" name="Google Shape;720;p44"/>
          <p:cNvSpPr txBox="1"/>
          <p:nvPr>
            <p:ph idx="8" type="subTitle"/>
          </p:nvPr>
        </p:nvSpPr>
        <p:spPr>
          <a:xfrm>
            <a:off x="6174600" y="3488425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1" name="Google Shape;721;p44"/>
          <p:cNvSpPr txBox="1"/>
          <p:nvPr>
            <p:ph idx="9" type="subTitle"/>
          </p:nvPr>
        </p:nvSpPr>
        <p:spPr>
          <a:xfrm>
            <a:off x="1102200" y="3923425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2" name="Google Shape;722;p44"/>
          <p:cNvSpPr txBox="1"/>
          <p:nvPr>
            <p:ph idx="13" type="subTitle"/>
          </p:nvPr>
        </p:nvSpPr>
        <p:spPr>
          <a:xfrm>
            <a:off x="1102200" y="4311350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3" name="Google Shape;723;p44"/>
          <p:cNvSpPr txBox="1"/>
          <p:nvPr>
            <p:ph idx="14" type="subTitle"/>
          </p:nvPr>
        </p:nvSpPr>
        <p:spPr>
          <a:xfrm>
            <a:off x="6174600" y="3923425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4" name="Google Shape;724;p44"/>
          <p:cNvSpPr txBox="1"/>
          <p:nvPr>
            <p:ph idx="15" type="subTitle"/>
          </p:nvPr>
        </p:nvSpPr>
        <p:spPr>
          <a:xfrm>
            <a:off x="6174600" y="4311350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5" name="Google Shape;725;p44"/>
          <p:cNvSpPr txBox="1"/>
          <p:nvPr>
            <p:ph idx="16" type="subTitle"/>
          </p:nvPr>
        </p:nvSpPr>
        <p:spPr>
          <a:xfrm>
            <a:off x="1102200" y="4746350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6" name="Google Shape;726;p44"/>
          <p:cNvSpPr txBox="1"/>
          <p:nvPr>
            <p:ph idx="17" type="subTitle"/>
          </p:nvPr>
        </p:nvSpPr>
        <p:spPr>
          <a:xfrm>
            <a:off x="1102200" y="5134275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7" name="Google Shape;727;p44"/>
          <p:cNvSpPr txBox="1"/>
          <p:nvPr>
            <p:ph idx="18" type="subTitle"/>
          </p:nvPr>
        </p:nvSpPr>
        <p:spPr>
          <a:xfrm>
            <a:off x="6174600" y="4746350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8" name="Google Shape;728;p44"/>
          <p:cNvSpPr txBox="1"/>
          <p:nvPr>
            <p:ph idx="19" type="subTitle"/>
          </p:nvPr>
        </p:nvSpPr>
        <p:spPr>
          <a:xfrm>
            <a:off x="6174600" y="5134275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29" name="Google Shape;729;p44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30" name="Google Shape;730;p44"/>
          <p:cNvSpPr txBox="1"/>
          <p:nvPr>
            <p:ph idx="20" type="subTitle"/>
          </p:nvPr>
        </p:nvSpPr>
        <p:spPr>
          <a:xfrm>
            <a:off x="1102200" y="12397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">
  <p:cSld name="CUSTOM_4_21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5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33" name="Google Shape;733;p45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4" name="Google Shape;734;p4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735" name="Google Shape;735;p45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4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7" name="Google Shape;737;p45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  <a:latin typeface="Overpass"/>
                <a:ea typeface="Overpass"/>
                <a:cs typeface="Overpass"/>
                <a:sym typeface="Overpass"/>
              </a:rPr>
              <a:t>CONFIDENTIAL </a:t>
            </a:r>
            <a:r>
              <a:rPr lang="en" sz="700">
                <a:solidFill>
                  <a:srgbClr val="666666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Designator</a:t>
            </a:r>
            <a:endParaRPr sz="700">
              <a:solidFill>
                <a:srgbClr val="666666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738" name="Google Shape;738;p45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5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d 1">
  <p:cSld name="red_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6"/>
          <p:cNvSpPr txBox="1"/>
          <p:nvPr>
            <p:ph type="title"/>
          </p:nvPr>
        </p:nvSpPr>
        <p:spPr>
          <a:xfrm>
            <a:off x="914400" y="2667000"/>
            <a:ext cx="10363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verpass"/>
              <a:buNone/>
              <a:defRPr b="0" i="0" sz="43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verpass"/>
              <a:buNone/>
              <a:defRPr b="0" i="0" sz="43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verpass"/>
              <a:buNone/>
              <a:defRPr b="0" i="0" sz="43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verpass"/>
              <a:buNone/>
              <a:defRPr b="0" i="0" sz="43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verpass"/>
              <a:buNone/>
              <a:defRPr b="0" i="0" sz="43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0" lvl="5" marL="60960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verpass"/>
              <a:buNone/>
              <a:defRPr b="0" i="0" sz="43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0" lvl="6" marL="121920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verpass"/>
              <a:buNone/>
              <a:defRPr b="0" i="0" sz="43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0" lvl="7" marL="182880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verpass"/>
              <a:buNone/>
              <a:defRPr b="0" i="0" sz="43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0" lvl="8" marL="243840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verpass"/>
              <a:buNone/>
              <a:defRPr b="0" i="0" sz="4300" u="none" cap="none" strike="noStrike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terior white 1">
  <p:cSld name="CUSTOM_4_2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47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rgbClr val="000000"/>
                </a:solidFill>
              </a:defRPr>
            </a:lvl9pPr>
          </a:lstStyle>
          <a:p/>
        </p:txBody>
      </p:sp>
      <p:cxnSp>
        <p:nvCxnSpPr>
          <p:cNvPr id="744" name="Google Shape;744;p47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4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/>
              <a:buNone/>
              <a:defRPr sz="900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/>
        </p:txBody>
      </p:sp>
      <p:cxnSp>
        <p:nvCxnSpPr>
          <p:cNvPr id="746" name="Google Shape;746;p47"/>
          <p:cNvCxnSpPr/>
          <p:nvPr/>
        </p:nvCxnSpPr>
        <p:spPr>
          <a:xfrm rot="10800000">
            <a:off x="447767" y="6401100"/>
            <a:ext cx="0" cy="4569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4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 algn="ctr">
              <a:buNone/>
              <a:defRPr sz="8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8" name="Google Shape;748;p47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7"/>
          <p:cNvSpPr txBox="1"/>
          <p:nvPr>
            <p:ph idx="2" type="subTitle"/>
          </p:nvPr>
        </p:nvSpPr>
        <p:spPr>
          <a:xfrm>
            <a:off x="885050" y="6169550"/>
            <a:ext cx="9182700" cy="559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rgbClr val="4D4D4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>
  <p:cSld name="TITLE_5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48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1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2" name="Google Shape;752;p48"/>
          <p:cNvSpPr txBox="1"/>
          <p:nvPr>
            <p:ph idx="1" type="subTitle"/>
          </p:nvPr>
        </p:nvSpPr>
        <p:spPr>
          <a:xfrm>
            <a:off x="1102200" y="2277575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3" name="Google Shape;753;p48"/>
          <p:cNvSpPr txBox="1"/>
          <p:nvPr>
            <p:ph idx="2" type="subTitle"/>
          </p:nvPr>
        </p:nvSpPr>
        <p:spPr>
          <a:xfrm>
            <a:off x="1102200" y="2665500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4" name="Google Shape;754;p48"/>
          <p:cNvSpPr txBox="1"/>
          <p:nvPr>
            <p:ph idx="3" type="subTitle"/>
          </p:nvPr>
        </p:nvSpPr>
        <p:spPr>
          <a:xfrm>
            <a:off x="6174600" y="2277575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5" name="Google Shape;755;p48"/>
          <p:cNvSpPr txBox="1"/>
          <p:nvPr>
            <p:ph idx="4" type="subTitle"/>
          </p:nvPr>
        </p:nvSpPr>
        <p:spPr>
          <a:xfrm>
            <a:off x="6174600" y="2665500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6" name="Google Shape;756;p48"/>
          <p:cNvSpPr txBox="1"/>
          <p:nvPr>
            <p:ph idx="5" type="subTitle"/>
          </p:nvPr>
        </p:nvSpPr>
        <p:spPr>
          <a:xfrm>
            <a:off x="1102200" y="3100500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7" name="Google Shape;757;p48"/>
          <p:cNvSpPr txBox="1"/>
          <p:nvPr>
            <p:ph idx="6" type="subTitle"/>
          </p:nvPr>
        </p:nvSpPr>
        <p:spPr>
          <a:xfrm>
            <a:off x="1102200" y="3488425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8" name="Google Shape;758;p48"/>
          <p:cNvSpPr txBox="1"/>
          <p:nvPr>
            <p:ph idx="7" type="subTitle"/>
          </p:nvPr>
        </p:nvSpPr>
        <p:spPr>
          <a:xfrm>
            <a:off x="6174600" y="3100500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59" name="Google Shape;759;p48"/>
          <p:cNvSpPr txBox="1"/>
          <p:nvPr>
            <p:ph idx="8" type="subTitle"/>
          </p:nvPr>
        </p:nvSpPr>
        <p:spPr>
          <a:xfrm>
            <a:off x="6174600" y="3488425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0" name="Google Shape;760;p48"/>
          <p:cNvSpPr txBox="1"/>
          <p:nvPr>
            <p:ph idx="9" type="subTitle"/>
          </p:nvPr>
        </p:nvSpPr>
        <p:spPr>
          <a:xfrm>
            <a:off x="1102200" y="3923425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1" name="Google Shape;761;p48"/>
          <p:cNvSpPr txBox="1"/>
          <p:nvPr>
            <p:ph idx="13" type="subTitle"/>
          </p:nvPr>
        </p:nvSpPr>
        <p:spPr>
          <a:xfrm>
            <a:off x="1102200" y="4311350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2" name="Google Shape;762;p48"/>
          <p:cNvSpPr txBox="1"/>
          <p:nvPr>
            <p:ph idx="14" type="subTitle"/>
          </p:nvPr>
        </p:nvSpPr>
        <p:spPr>
          <a:xfrm>
            <a:off x="6174600" y="3923425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3" name="Google Shape;763;p48"/>
          <p:cNvSpPr txBox="1"/>
          <p:nvPr>
            <p:ph idx="15" type="subTitle"/>
          </p:nvPr>
        </p:nvSpPr>
        <p:spPr>
          <a:xfrm>
            <a:off x="6174600" y="4311350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4" name="Google Shape;764;p48"/>
          <p:cNvSpPr txBox="1"/>
          <p:nvPr>
            <p:ph idx="16" type="subTitle"/>
          </p:nvPr>
        </p:nvSpPr>
        <p:spPr>
          <a:xfrm>
            <a:off x="1102200" y="4746350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5" name="Google Shape;765;p48"/>
          <p:cNvSpPr txBox="1"/>
          <p:nvPr>
            <p:ph idx="17" type="subTitle"/>
          </p:nvPr>
        </p:nvSpPr>
        <p:spPr>
          <a:xfrm>
            <a:off x="1102200" y="5134275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6" name="Google Shape;766;p48"/>
          <p:cNvSpPr txBox="1"/>
          <p:nvPr>
            <p:ph idx="18" type="subTitle"/>
          </p:nvPr>
        </p:nvSpPr>
        <p:spPr>
          <a:xfrm>
            <a:off x="6174600" y="4746350"/>
            <a:ext cx="5005200" cy="3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21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7" name="Google Shape;767;p48"/>
          <p:cNvSpPr txBox="1"/>
          <p:nvPr>
            <p:ph idx="19" type="subTitle"/>
          </p:nvPr>
        </p:nvSpPr>
        <p:spPr>
          <a:xfrm>
            <a:off x="6174600" y="5134275"/>
            <a:ext cx="5005200" cy="328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500"/>
              </a:spcBef>
              <a:spcAft>
                <a:spcPts val="500"/>
              </a:spcAft>
              <a:buNone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8" name="Google Shape;768;p48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Font typeface="Proxima Nova"/>
              <a:buNone/>
              <a:defRPr b="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Proxima Nova"/>
              <a:buNone/>
              <a:defRPr b="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69" name="Google Shape;769;p48"/>
          <p:cNvSpPr txBox="1"/>
          <p:nvPr>
            <p:ph idx="20" type="subTitle"/>
          </p:nvPr>
        </p:nvSpPr>
        <p:spPr>
          <a:xfrm>
            <a:off x="1102200" y="12397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9"/>
          <p:cNvSpPr txBox="1"/>
          <p:nvPr>
            <p:ph idx="12" type="sldNum"/>
          </p:nvPr>
        </p:nvSpPr>
        <p:spPr>
          <a:xfrm>
            <a:off x="137769" y="6311924"/>
            <a:ext cx="480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49"/>
          <p:cNvSpPr txBox="1"/>
          <p:nvPr>
            <p:ph idx="1" type="body"/>
          </p:nvPr>
        </p:nvSpPr>
        <p:spPr>
          <a:xfrm>
            <a:off x="1102267" y="2167900"/>
            <a:ext cx="9987600" cy="3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●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○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Proxima Nova"/>
              <a:buChar char="■"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3" name="Google Shape;773;p49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i="0" sz="37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roxima Nova"/>
              <a:buNone/>
              <a:defRPr b="0" sz="3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74" name="Google Shape;774;p49"/>
          <p:cNvSpPr txBox="1"/>
          <p:nvPr>
            <p:ph idx="2" type="subTitle"/>
          </p:nvPr>
        </p:nvSpPr>
        <p:spPr>
          <a:xfrm>
            <a:off x="1102200" y="1239700"/>
            <a:ext cx="9987600" cy="8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None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None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None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None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None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None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None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None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verpass"/>
              <a:buNone/>
              <a:defRPr b="0" i="0" sz="19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3 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6"/>
          <p:cNvSpPr txBox="1"/>
          <p:nvPr>
            <p:ph idx="1" type="subTitle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6"/>
          <p:cNvSpPr txBox="1"/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6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2" type="subTitle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3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3 closing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/>
          <p:nvPr/>
        </p:nvSpPr>
        <p:spPr>
          <a:xfrm>
            <a:off x="9617175" y="5878875"/>
            <a:ext cx="2574900" cy="97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7"/>
          <p:cNvSpPr txBox="1"/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</p:spPr>
        <p:txBody>
          <a:bodyPr anchorCtr="0" anchor="ctr" bIns="91425" lIns="502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2" type="subTitle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7"/>
          <p:cNvSpPr txBox="1"/>
          <p:nvPr/>
        </p:nvSpPr>
        <p:spPr>
          <a:xfrm>
            <a:off x="5903450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linkedin.com/company/red-hat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7" name="Google Shape;77;p7"/>
          <p:cNvSpPr txBox="1"/>
          <p:nvPr/>
        </p:nvSpPr>
        <p:spPr>
          <a:xfrm>
            <a:off x="5903450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youtube.com/user/RedHatVideos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8" name="Google Shape;78;p7"/>
          <p:cNvSpPr txBox="1"/>
          <p:nvPr/>
        </p:nvSpPr>
        <p:spPr>
          <a:xfrm>
            <a:off x="8815525" y="46692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facebook.com/redhatinc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9" name="Google Shape;79;p7"/>
          <p:cNvSpPr txBox="1"/>
          <p:nvPr/>
        </p:nvSpPr>
        <p:spPr>
          <a:xfrm>
            <a:off x="8815525" y="5174300"/>
            <a:ext cx="2560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twitter.com/RedHat</a:t>
            </a:r>
            <a:endParaRPr sz="12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80" name="Google Shape;80;p7"/>
          <p:cNvPicPr preferRelativeResize="0"/>
          <p:nvPr/>
        </p:nvPicPr>
        <p:blipFill rotWithShape="1">
          <a:blip r:embed="rId4">
            <a:alphaModFix/>
          </a:blip>
          <a:srcRect b="0" l="2507" r="2498" t="0"/>
          <a:stretch/>
        </p:blipFill>
        <p:spPr>
          <a:xfrm>
            <a:off x="8586459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 rotWithShape="1">
          <a:blip r:embed="rId5">
            <a:alphaModFix/>
          </a:blip>
          <a:srcRect b="0" l="2678" r="2678" t="0"/>
          <a:stretch/>
        </p:blipFill>
        <p:spPr>
          <a:xfrm>
            <a:off x="8586459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 rotWithShape="1">
          <a:blip r:embed="rId6">
            <a:alphaModFix/>
          </a:blip>
          <a:srcRect b="0" l="2507" r="2498" t="0"/>
          <a:stretch/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 rotWithShape="1">
          <a:blip r:embed="rId7">
            <a:alphaModFix/>
          </a:blip>
          <a:srcRect b="0" l="2326" r="2326" t="0"/>
          <a:stretch/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A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87" name="Google Shape;87;p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8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ed Hat Text Medium"/>
              <a:buNone/>
              <a:defRPr sz="10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141414"/>
                </a:solidFill>
              </a:defRPr>
            </a:lvl9pPr>
          </a:lstStyle>
          <a:p/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B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95" name="Google Shape;95;p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99" name="Google Shape;9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eme 2 divider C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</p:spPr>
        <p:txBody>
          <a:bodyPr anchorCtr="0" anchor="t" bIns="91425" lIns="43890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  <a:latin typeface="Red Hat Display Medium"/>
                <a:ea typeface="Red Hat Display Medium"/>
                <a:cs typeface="Red Hat Display Medium"/>
                <a:sym typeface="Red Hat Display Medium"/>
              </a:defRPr>
            </a:lvl9pPr>
          </a:lstStyle>
          <a:p/>
        </p:txBody>
      </p:sp>
      <p:cxnSp>
        <p:nvCxnSpPr>
          <p:cNvPr id="103" name="Google Shape;103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cap="flat" cmpd="sng" w="9525">
            <a:solidFill>
              <a:srgbClr val="EE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0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Red Hat Text Medium"/>
              <a:buNone/>
              <a:defRPr sz="1000">
                <a:solidFill>
                  <a:schemeClr val="dk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2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07" name="Google Shape;107;p10"/>
          <p:cNvPicPr preferRelativeResize="0"/>
          <p:nvPr/>
        </p:nvPicPr>
        <p:blipFill rotWithShape="1">
          <a:blip r:embed="rId3">
            <a:alphaModFix/>
          </a:blip>
          <a:srcRect b="317" l="0" r="0" t="327"/>
          <a:stretch/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0"/>
          <p:cNvSpPr txBox="1"/>
          <p:nvPr>
            <p:ph idx="3" type="subTitle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8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ed Hat Display"/>
              <a:buNone/>
              <a:defRPr sz="3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ed Hat Text"/>
              <a:buChar char="▸"/>
              <a:defRPr sz="1600"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17500" lvl="1" marL="914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17500" lvl="2" marL="1371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17500" lvl="3" marL="18288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17500" lvl="4" marL="22860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17500" lvl="5" marL="27432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17500" lvl="6" marL="32004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17500" lvl="7" marL="3657600" rtl="0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17500" lvl="8" marL="4114800" rtl="0">
              <a:lnSpc>
                <a:spcPct val="140000"/>
              </a:lnSpc>
              <a:spcBef>
                <a:spcPts val="500"/>
              </a:spcBef>
              <a:spcAft>
                <a:spcPts val="500"/>
              </a:spcAft>
              <a:buSzPts val="1400"/>
              <a:buFont typeface="Red Hat Text"/>
              <a:buChar char="･"/>
              <a:defRPr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sp>
        <p:nvSpPr>
          <p:cNvPr id="8" name="Google Shape;8;p1"/>
          <p:cNvSpPr txBox="1"/>
          <p:nvPr/>
        </p:nvSpPr>
        <p:spPr>
          <a:xfrm>
            <a:off x="9677749" y="269825"/>
            <a:ext cx="20094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ed Hat Text Medium"/>
                <a:ea typeface="Red Hat Text Medium"/>
                <a:cs typeface="Red Hat Text Medium"/>
                <a:sym typeface="Red Hat Text Medium"/>
              </a:rPr>
              <a:t>CONFIDENTIAL designator</a:t>
            </a:r>
            <a:endParaRPr sz="700"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sp>
        <p:nvSpPr>
          <p:cNvPr id="9" name="Google Shape;9;p1"/>
          <p:cNvSpPr txBox="1"/>
          <p:nvPr/>
        </p:nvSpPr>
        <p:spPr>
          <a:xfrm>
            <a:off x="9751000" y="6313250"/>
            <a:ext cx="7317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V0000000</a:t>
            </a:r>
            <a:endParaRPr sz="8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9" Type="http://schemas.openxmlformats.org/officeDocument/2006/relationships/image" Target="../media/image44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46.png"/><Relationship Id="rId8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Relationship Id="rId5" Type="http://schemas.openxmlformats.org/officeDocument/2006/relationships/image" Target="../media/image37.png"/><Relationship Id="rId6" Type="http://schemas.openxmlformats.org/officeDocument/2006/relationships/image" Target="../media/image46.png"/><Relationship Id="rId7" Type="http://schemas.openxmlformats.org/officeDocument/2006/relationships/image" Target="../media/image39.png"/><Relationship Id="rId8" Type="http://schemas.openxmlformats.org/officeDocument/2006/relationships/image" Target="../media/image33.png"/><Relationship Id="rId10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4.jpg"/><Relationship Id="rId4" Type="http://schemas.openxmlformats.org/officeDocument/2006/relationships/image" Target="../media/image33.png"/><Relationship Id="rId5" Type="http://schemas.openxmlformats.org/officeDocument/2006/relationships/image" Target="../media/image4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9.png"/><Relationship Id="rId4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image" Target="../media/image8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Relationship Id="rId5" Type="http://schemas.openxmlformats.org/officeDocument/2006/relationships/image" Target="../media/image65.jpg"/><Relationship Id="rId6" Type="http://schemas.openxmlformats.org/officeDocument/2006/relationships/image" Target="../media/image66.png"/><Relationship Id="rId7" Type="http://schemas.openxmlformats.org/officeDocument/2006/relationships/image" Target="../media/image68.jpg"/><Relationship Id="rId8" Type="http://schemas.openxmlformats.org/officeDocument/2006/relationships/image" Target="../media/image71.png"/><Relationship Id="rId11" Type="http://schemas.openxmlformats.org/officeDocument/2006/relationships/image" Target="../media/image67.png"/><Relationship Id="rId10" Type="http://schemas.openxmlformats.org/officeDocument/2006/relationships/image" Target="../media/image74.png"/><Relationship Id="rId13" Type="http://schemas.openxmlformats.org/officeDocument/2006/relationships/image" Target="../media/image75.png"/><Relationship Id="rId12" Type="http://schemas.openxmlformats.org/officeDocument/2006/relationships/image" Target="../media/image79.png"/><Relationship Id="rId15" Type="http://schemas.openxmlformats.org/officeDocument/2006/relationships/image" Target="../media/image73.png"/><Relationship Id="rId14" Type="http://schemas.openxmlformats.org/officeDocument/2006/relationships/image" Target="../media/image78.png"/><Relationship Id="rId16" Type="http://schemas.openxmlformats.org/officeDocument/2006/relationships/image" Target="../media/image8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9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8.png"/><Relationship Id="rId4" Type="http://schemas.openxmlformats.org/officeDocument/2006/relationships/image" Target="../media/image93.png"/><Relationship Id="rId9" Type="http://schemas.openxmlformats.org/officeDocument/2006/relationships/image" Target="../media/image84.png"/><Relationship Id="rId5" Type="http://schemas.openxmlformats.org/officeDocument/2006/relationships/image" Target="../media/image87.png"/><Relationship Id="rId6" Type="http://schemas.openxmlformats.org/officeDocument/2006/relationships/image" Target="../media/image85.png"/><Relationship Id="rId7" Type="http://schemas.openxmlformats.org/officeDocument/2006/relationships/image" Target="../media/image90.png"/><Relationship Id="rId8" Type="http://schemas.openxmlformats.org/officeDocument/2006/relationships/image" Target="../media/image83.png"/><Relationship Id="rId10" Type="http://schemas.openxmlformats.org/officeDocument/2006/relationships/image" Target="../media/image8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0"/>
          <p:cNvSpPr txBox="1"/>
          <p:nvPr>
            <p:ph idx="1" type="subTitle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Architecture Discussion and Demo</a:t>
            </a:r>
            <a:endParaRPr/>
          </a:p>
        </p:txBody>
      </p:sp>
      <p:sp>
        <p:nvSpPr>
          <p:cNvPr id="780" name="Google Shape;780;p50"/>
          <p:cNvSpPr txBox="1"/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 Hat - Infrastructure Monitoring Solution</a:t>
            </a:r>
            <a:endParaRPr/>
          </a:p>
        </p:txBody>
      </p:sp>
      <p:sp>
        <p:nvSpPr>
          <p:cNvPr id="781" name="Google Shape;781;p50"/>
          <p:cNvSpPr txBox="1"/>
          <p:nvPr>
            <p:ph idx="2" type="subTitle"/>
          </p:nvPr>
        </p:nvSpPr>
        <p:spPr>
          <a:xfrm>
            <a:off x="7347350" y="4681700"/>
            <a:ext cx="26406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Nimish Rawal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Cloud Solutions Specialist - IRS</a:t>
            </a:r>
            <a:endParaRPr/>
          </a:p>
        </p:txBody>
      </p:sp>
      <p:sp>
        <p:nvSpPr>
          <p:cNvPr id="782" name="Google Shape;782;p50"/>
          <p:cNvSpPr txBox="1"/>
          <p:nvPr>
            <p:ph idx="3" type="subTitle"/>
          </p:nvPr>
        </p:nvSpPr>
        <p:spPr>
          <a:xfrm>
            <a:off x="4471850" y="4681700"/>
            <a:ext cx="28755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 Woodward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Architect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and Decisions Automation</a:t>
            </a:r>
            <a:endParaRPr/>
          </a:p>
        </p:txBody>
      </p:sp>
      <p:sp>
        <p:nvSpPr>
          <p:cNvPr id="783" name="Google Shape;783;p50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4" name="Google Shape;784;p50"/>
          <p:cNvGrpSpPr/>
          <p:nvPr/>
        </p:nvGrpSpPr>
        <p:grpSpPr>
          <a:xfrm>
            <a:off x="2083877" y="404041"/>
            <a:ext cx="2804004" cy="1339595"/>
            <a:chOff x="8891375" y="1270100"/>
            <a:chExt cx="2520000" cy="1127700"/>
          </a:xfrm>
        </p:grpSpPr>
        <p:sp>
          <p:nvSpPr>
            <p:cNvPr id="785" name="Google Shape;785;p50"/>
            <p:cNvSpPr/>
            <p:nvPr/>
          </p:nvSpPr>
          <p:spPr>
            <a:xfrm>
              <a:off x="8891375" y="1270100"/>
              <a:ext cx="2520000" cy="1127700"/>
            </a:xfrm>
            <a:prstGeom prst="rect">
              <a:avLst/>
            </a:prstGeom>
            <a:solidFill>
              <a:srgbClr val="1C458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6" name="Google Shape;786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88100" y="1518925"/>
              <a:ext cx="1703700" cy="6133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7" name="Google Shape;787;p50"/>
          <p:cNvSpPr txBox="1"/>
          <p:nvPr>
            <p:ph idx="3" type="subTitle"/>
          </p:nvPr>
        </p:nvSpPr>
        <p:spPr>
          <a:xfrm>
            <a:off x="1495350" y="4681700"/>
            <a:ext cx="2875500" cy="6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Ted Craig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Executive - IRS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9"/>
          <p:cNvSpPr/>
          <p:nvPr/>
        </p:nvSpPr>
        <p:spPr>
          <a:xfrm>
            <a:off x="751867" y="1982200"/>
            <a:ext cx="10419600" cy="3440400"/>
          </a:xfrm>
          <a:prstGeom prst="roundRect">
            <a:avLst>
              <a:gd fmla="val 5964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98" name="Google Shape;9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4701" y="2216900"/>
            <a:ext cx="3640330" cy="100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9"/>
          <p:cNvSpPr/>
          <p:nvPr/>
        </p:nvSpPr>
        <p:spPr>
          <a:xfrm>
            <a:off x="2928933" y="3265133"/>
            <a:ext cx="1673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00" name="Google Shape;100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317" y="3166700"/>
            <a:ext cx="1530834" cy="1530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59"/>
          <p:cNvSpPr/>
          <p:nvPr/>
        </p:nvSpPr>
        <p:spPr>
          <a:xfrm>
            <a:off x="4756750" y="3265133"/>
            <a:ext cx="1844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02" name="Google Shape;1002;p59"/>
          <p:cNvSpPr/>
          <p:nvPr/>
        </p:nvSpPr>
        <p:spPr>
          <a:xfrm>
            <a:off x="7045200" y="3265133"/>
            <a:ext cx="1844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03" name="Google Shape;1003;p59"/>
          <p:cNvSpPr/>
          <p:nvPr/>
        </p:nvSpPr>
        <p:spPr>
          <a:xfrm>
            <a:off x="9011267" y="3265133"/>
            <a:ext cx="1844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04" name="Google Shape;100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5383" y="3474680"/>
            <a:ext cx="1187539" cy="9149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59"/>
          <p:cNvSpPr txBox="1"/>
          <p:nvPr/>
        </p:nvSpPr>
        <p:spPr>
          <a:xfrm>
            <a:off x="4393567" y="4485200"/>
            <a:ext cx="2588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Business optimization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06" name="Google Shape;1006;p59"/>
          <p:cNvSpPr txBox="1"/>
          <p:nvPr/>
        </p:nvSpPr>
        <p:spPr>
          <a:xfrm>
            <a:off x="9011267" y="4599133"/>
            <a:ext cx="195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Entando UX platform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07" name="Google Shape;1007;p59"/>
          <p:cNvSpPr txBox="1"/>
          <p:nvPr/>
        </p:nvSpPr>
        <p:spPr>
          <a:xfrm>
            <a:off x="7032200" y="4599133"/>
            <a:ext cx="195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Process/Case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management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08" name="Google Shape;1008;p59"/>
          <p:cNvSpPr txBox="1"/>
          <p:nvPr/>
        </p:nvSpPr>
        <p:spPr>
          <a:xfrm>
            <a:off x="2786933" y="4497533"/>
            <a:ext cx="195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Business rules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009" name="Google Shape;1009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0717" y="3636947"/>
            <a:ext cx="430025" cy="59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_ProcessImprovement-A_Black.png" id="1010" name="Google Shape;1010;p59"/>
          <p:cNvPicPr preferRelativeResize="0"/>
          <p:nvPr/>
        </p:nvPicPr>
        <p:blipFill rotWithShape="1">
          <a:blip r:embed="rId7">
            <a:alphaModFix/>
          </a:blip>
          <a:srcRect b="-14800" l="-9824" r="-9836" t="-14800"/>
          <a:stretch/>
        </p:blipFill>
        <p:spPr>
          <a:xfrm>
            <a:off x="7220000" y="3565300"/>
            <a:ext cx="1495233" cy="7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5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10464" y="3437634"/>
            <a:ext cx="1249567" cy="94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4017" y="3343066"/>
            <a:ext cx="1145834" cy="116297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9"/>
          <p:cNvSpPr/>
          <p:nvPr/>
        </p:nvSpPr>
        <p:spPr>
          <a:xfrm>
            <a:off x="1100133" y="3280667"/>
            <a:ext cx="1673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14" name="Google Shape;1014;p59"/>
          <p:cNvSpPr txBox="1"/>
          <p:nvPr/>
        </p:nvSpPr>
        <p:spPr>
          <a:xfrm>
            <a:off x="958150" y="4614650"/>
            <a:ext cx="195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Complex event processing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5" name="Google Shape;1015;p59"/>
          <p:cNvSpPr txBox="1"/>
          <p:nvPr>
            <p:ph idx="20" type="subTitle"/>
          </p:nvPr>
        </p:nvSpPr>
        <p:spPr>
          <a:xfrm>
            <a:off x="1102200" y="14683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Key features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6" name="Google Shape;1016;p59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PROCESS AUTOMATION MANAGER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7" name="Google Shape;1017;p59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60"/>
          <p:cNvSpPr/>
          <p:nvPr/>
        </p:nvSpPr>
        <p:spPr>
          <a:xfrm>
            <a:off x="751867" y="1982200"/>
            <a:ext cx="10419600" cy="3440400"/>
          </a:xfrm>
          <a:prstGeom prst="roundRect">
            <a:avLst>
              <a:gd fmla="val 5964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23" name="Google Shape;1023;p60"/>
          <p:cNvSpPr/>
          <p:nvPr/>
        </p:nvSpPr>
        <p:spPr>
          <a:xfrm>
            <a:off x="2928933" y="3265133"/>
            <a:ext cx="1673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24" name="Google Shape;10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17" y="3166700"/>
            <a:ext cx="1530834" cy="153087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0"/>
          <p:cNvSpPr/>
          <p:nvPr/>
        </p:nvSpPr>
        <p:spPr>
          <a:xfrm>
            <a:off x="4756750" y="3265133"/>
            <a:ext cx="1844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26" name="Google Shape;1026;p60"/>
          <p:cNvSpPr/>
          <p:nvPr/>
        </p:nvSpPr>
        <p:spPr>
          <a:xfrm>
            <a:off x="7045200" y="3265133"/>
            <a:ext cx="1844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27" name="Google Shape;1027;p60"/>
          <p:cNvSpPr/>
          <p:nvPr/>
        </p:nvSpPr>
        <p:spPr>
          <a:xfrm>
            <a:off x="9011267" y="3265133"/>
            <a:ext cx="1844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1028" name="Google Shape;102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383" y="3474680"/>
            <a:ext cx="1187539" cy="914916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60"/>
          <p:cNvSpPr txBox="1"/>
          <p:nvPr/>
        </p:nvSpPr>
        <p:spPr>
          <a:xfrm>
            <a:off x="4393567" y="4485200"/>
            <a:ext cx="25884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Business optimization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30" name="Google Shape;1030;p60"/>
          <p:cNvSpPr txBox="1"/>
          <p:nvPr/>
        </p:nvSpPr>
        <p:spPr>
          <a:xfrm>
            <a:off x="9011267" y="4599133"/>
            <a:ext cx="195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Entando UX platform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31" name="Google Shape;1031;p60"/>
          <p:cNvSpPr txBox="1"/>
          <p:nvPr/>
        </p:nvSpPr>
        <p:spPr>
          <a:xfrm>
            <a:off x="7032200" y="4599133"/>
            <a:ext cx="195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Process/Case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management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32" name="Google Shape;1032;p60"/>
          <p:cNvSpPr txBox="1"/>
          <p:nvPr/>
        </p:nvSpPr>
        <p:spPr>
          <a:xfrm>
            <a:off x="2786933" y="4497533"/>
            <a:ext cx="195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Business rules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033" name="Google Shape;103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0717" y="3636947"/>
            <a:ext cx="430025" cy="590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_ProcessImprovement-A_Black.png" id="1034" name="Google Shape;1034;p60"/>
          <p:cNvPicPr preferRelativeResize="0"/>
          <p:nvPr/>
        </p:nvPicPr>
        <p:blipFill rotWithShape="1">
          <a:blip r:embed="rId6">
            <a:alphaModFix/>
          </a:blip>
          <a:srcRect b="-14800" l="-9824" r="-9836" t="-14800"/>
          <a:stretch/>
        </p:blipFill>
        <p:spPr>
          <a:xfrm>
            <a:off x="7220000" y="3565300"/>
            <a:ext cx="1495233" cy="7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10464" y="3437634"/>
            <a:ext cx="1249567" cy="947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4701" y="2216900"/>
            <a:ext cx="3640330" cy="100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64017" y="3343066"/>
            <a:ext cx="1145834" cy="1162979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60"/>
          <p:cNvSpPr/>
          <p:nvPr/>
        </p:nvSpPr>
        <p:spPr>
          <a:xfrm>
            <a:off x="1100133" y="3280667"/>
            <a:ext cx="1673700" cy="1334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039" name="Google Shape;1039;p60"/>
          <p:cNvSpPr txBox="1"/>
          <p:nvPr/>
        </p:nvSpPr>
        <p:spPr>
          <a:xfrm>
            <a:off x="958150" y="4614650"/>
            <a:ext cx="19575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Complex event processing</a:t>
            </a:r>
            <a:endParaRPr sz="16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0" name="Google Shape;1040;p60"/>
          <p:cNvSpPr/>
          <p:nvPr/>
        </p:nvSpPr>
        <p:spPr>
          <a:xfrm>
            <a:off x="935333" y="2175867"/>
            <a:ext cx="5864100" cy="3141600"/>
          </a:xfrm>
          <a:prstGeom prst="roundRect">
            <a:avLst>
              <a:gd fmla="val 5964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1041" name="Google Shape;1041;p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1867" y="2337900"/>
            <a:ext cx="1555007" cy="7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p60"/>
          <p:cNvSpPr txBox="1"/>
          <p:nvPr>
            <p:ph idx="20" type="subTitle"/>
          </p:nvPr>
        </p:nvSpPr>
        <p:spPr>
          <a:xfrm>
            <a:off x="1102200" y="14683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Key features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3" name="Google Shape;1043;p60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PROCESS AUTOMATION MANAGER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4" name="Google Shape;1044;p60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Google Shape;104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028" y="275634"/>
            <a:ext cx="2954673" cy="576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167" y="811800"/>
            <a:ext cx="4249532" cy="1175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9808" y="3518204"/>
            <a:ext cx="1815234" cy="89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61"/>
          <p:cNvSpPr/>
          <p:nvPr/>
        </p:nvSpPr>
        <p:spPr>
          <a:xfrm>
            <a:off x="1689812" y="2472267"/>
            <a:ext cx="4668300" cy="561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1"/>
          <p:cNvSpPr txBox="1"/>
          <p:nvPr/>
        </p:nvSpPr>
        <p:spPr>
          <a:xfrm>
            <a:off x="1889594" y="2470150"/>
            <a:ext cx="2404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verpass"/>
                <a:ea typeface="Overpass"/>
                <a:cs typeface="Overpass"/>
                <a:sym typeface="Overpass"/>
              </a:rPr>
              <a:t>COMPARED TO</a:t>
            </a:r>
            <a:endParaRPr sz="19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54" name="Google Shape;1054;p61"/>
          <p:cNvSpPr txBox="1"/>
          <p:nvPr>
            <p:ph idx="12" type="sldNum"/>
          </p:nvPr>
        </p:nvSpPr>
        <p:spPr>
          <a:xfrm>
            <a:off x="137770" y="6311925"/>
            <a:ext cx="4809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6767" y="1810933"/>
            <a:ext cx="5918468" cy="42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62"/>
          <p:cNvSpPr txBox="1"/>
          <p:nvPr>
            <p:ph idx="4294967295" type="subTitle"/>
          </p:nvPr>
        </p:nvSpPr>
        <p:spPr>
          <a:xfrm>
            <a:off x="1102200" y="1544500"/>
            <a:ext cx="9987600" cy="43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Key features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1" name="Google Shape;1061;p62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WHAT DO BUSINESS PROCESS MODEL LOOKS LIKE?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2" name="Google Shape;1062;p62"/>
          <p:cNvSpPr txBox="1"/>
          <p:nvPr>
            <p:ph idx="12" type="sldNum"/>
          </p:nvPr>
        </p:nvSpPr>
        <p:spPr>
          <a:xfrm>
            <a:off x="179070" y="6333192"/>
            <a:ext cx="4809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3"/>
          <p:cNvSpPr txBox="1"/>
          <p:nvPr>
            <p:ph type="title"/>
          </p:nvPr>
        </p:nvSpPr>
        <p:spPr>
          <a:xfrm>
            <a:off x="1752600" y="641200"/>
            <a:ext cx="8686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Authoring</a:t>
            </a:r>
            <a:endParaRPr/>
          </a:p>
        </p:txBody>
      </p:sp>
      <p:sp>
        <p:nvSpPr>
          <p:cNvPr id="1068" name="Google Shape;1068;p63"/>
          <p:cNvSpPr/>
          <p:nvPr/>
        </p:nvSpPr>
        <p:spPr>
          <a:xfrm>
            <a:off x="2540000" y="1740167"/>
            <a:ext cx="4171500" cy="3964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525" lIns="121100" spcFirstLastPara="1" rIns="121100" wrap="square" tIns="60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3"/>
          <p:cNvSpPr/>
          <p:nvPr/>
        </p:nvSpPr>
        <p:spPr>
          <a:xfrm>
            <a:off x="7342500" y="1740200"/>
            <a:ext cx="1752300" cy="3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700" lIns="45425" spcFirstLastPara="1" rIns="45425" wrap="square" tIns="22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070" name="Google Shape;107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4840" y="3025775"/>
            <a:ext cx="1077300" cy="14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3"/>
          <p:cNvSpPr/>
          <p:nvPr/>
        </p:nvSpPr>
        <p:spPr>
          <a:xfrm>
            <a:off x="2946403" y="2035659"/>
            <a:ext cx="1752300" cy="98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625" lIns="45375" spcFirstLastPara="1" rIns="45375" wrap="square" tIns="22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Tools for business experts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072" name="Google Shape;107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457" y="1881429"/>
            <a:ext cx="837900" cy="12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63"/>
          <p:cNvSpPr/>
          <p:nvPr/>
        </p:nvSpPr>
        <p:spPr>
          <a:xfrm>
            <a:off x="2946403" y="4343400"/>
            <a:ext cx="1752300" cy="98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625" lIns="45375" spcFirstLastPara="1" rIns="45375" wrap="square" tIns="226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Tools for developers</a:t>
            </a:r>
            <a:endParaRPr sz="16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074" name="Google Shape;1074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0181" y="3982531"/>
            <a:ext cx="983700" cy="15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63"/>
          <p:cNvSpPr/>
          <p:nvPr/>
        </p:nvSpPr>
        <p:spPr>
          <a:xfrm>
            <a:off x="1828800" y="2349056"/>
            <a:ext cx="1016100" cy="267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525" lIns="121100" spcFirstLastPara="1" rIns="121100" wrap="square" tIns="60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3"/>
          <p:cNvSpPr/>
          <p:nvPr/>
        </p:nvSpPr>
        <p:spPr>
          <a:xfrm>
            <a:off x="1828800" y="4703298"/>
            <a:ext cx="1016100" cy="267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525" lIns="121100" spcFirstLastPara="1" rIns="121100" wrap="square" tIns="60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3"/>
          <p:cNvSpPr/>
          <p:nvPr/>
        </p:nvSpPr>
        <p:spPr>
          <a:xfrm>
            <a:off x="4826000" y="4492820"/>
            <a:ext cx="1269900" cy="543600"/>
          </a:xfrm>
          <a:prstGeom prst="leftUpArrow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525" lIns="121100" spcFirstLastPara="1" rIns="121100" wrap="square" tIns="60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3"/>
          <p:cNvSpPr/>
          <p:nvPr/>
        </p:nvSpPr>
        <p:spPr>
          <a:xfrm flipH="1" rot="10800000">
            <a:off x="4826000" y="2349012"/>
            <a:ext cx="1269900" cy="543600"/>
          </a:xfrm>
          <a:prstGeom prst="leftUpArrow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525" lIns="121100" spcFirstLastPara="1" rIns="121100" wrap="square" tIns="60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3"/>
          <p:cNvSpPr/>
          <p:nvPr/>
        </p:nvSpPr>
        <p:spPr>
          <a:xfrm>
            <a:off x="6604000" y="3575493"/>
            <a:ext cx="609600" cy="310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525" lIns="121100" spcFirstLastPara="1" rIns="121100" wrap="square" tIns="60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3"/>
          <p:cNvSpPr/>
          <p:nvPr/>
        </p:nvSpPr>
        <p:spPr>
          <a:xfrm>
            <a:off x="9245600" y="3575493"/>
            <a:ext cx="1016100" cy="267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525" lIns="121100" spcFirstLastPara="1" rIns="121100" wrap="square" tIns="60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3"/>
          <p:cNvSpPr txBox="1"/>
          <p:nvPr/>
        </p:nvSpPr>
        <p:spPr>
          <a:xfrm>
            <a:off x="4388927" y="3526655"/>
            <a:ext cx="1037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525" lIns="121100" spcFirstLastPara="1" rIns="121100" wrap="square" tIns="605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RULES</a:t>
            </a:r>
            <a:endParaRPr sz="1900"/>
          </a:p>
        </p:txBody>
      </p:sp>
      <p:sp>
        <p:nvSpPr>
          <p:cNvPr id="1082" name="Google Shape;1082;p63"/>
          <p:cNvSpPr/>
          <p:nvPr/>
        </p:nvSpPr>
        <p:spPr>
          <a:xfrm>
            <a:off x="7809756" y="2705728"/>
            <a:ext cx="588900" cy="609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25" lIns="45675" spcFirstLastPara="1" rIns="45675" wrap="square" tIns="228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APPS</a:t>
            </a:r>
            <a:endParaRPr sz="1900"/>
          </a:p>
        </p:txBody>
      </p:sp>
      <p:sp>
        <p:nvSpPr>
          <p:cNvPr id="1083" name="Google Shape;1083;p63"/>
          <p:cNvSpPr/>
          <p:nvPr/>
        </p:nvSpPr>
        <p:spPr>
          <a:xfrm>
            <a:off x="7885947" y="2781928"/>
            <a:ext cx="588900" cy="609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25" lIns="45675" spcFirstLastPara="1" rIns="45675" wrap="square" tIns="228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APPS</a:t>
            </a:r>
            <a:endParaRPr sz="1900"/>
          </a:p>
        </p:txBody>
      </p:sp>
      <p:sp>
        <p:nvSpPr>
          <p:cNvPr id="1084" name="Google Shape;1084;p63"/>
          <p:cNvSpPr/>
          <p:nvPr/>
        </p:nvSpPr>
        <p:spPr>
          <a:xfrm>
            <a:off x="7962136" y="2858128"/>
            <a:ext cx="588900" cy="609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25" lIns="45675" spcFirstLastPara="1" rIns="45675" wrap="square" tIns="228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1" i="0" lang="en" sz="9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APPS</a:t>
            </a:r>
            <a:endParaRPr sz="1900"/>
          </a:p>
        </p:txBody>
      </p:sp>
      <p:sp>
        <p:nvSpPr>
          <p:cNvPr id="1085" name="Google Shape;1085;p63"/>
          <p:cNvSpPr/>
          <p:nvPr/>
        </p:nvSpPr>
        <p:spPr>
          <a:xfrm>
            <a:off x="7925539" y="3628269"/>
            <a:ext cx="662100" cy="63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25" lIns="45675" spcFirstLastPara="1" rIns="45675" wrap="square" tIns="228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verpass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Decision </a:t>
            </a:r>
            <a:r>
              <a:rPr lang="en" sz="900">
                <a:latin typeface="Overpass"/>
                <a:ea typeface="Overpass"/>
                <a:cs typeface="Overpass"/>
                <a:sym typeface="Overpass"/>
              </a:rPr>
              <a:t>s</a:t>
            </a:r>
            <a:r>
              <a:rPr b="0" i="0" lang="en" sz="900" u="none" cap="none" strike="noStrike">
                <a:solidFill>
                  <a:srgbClr val="000000"/>
                </a:solidFill>
                <a:latin typeface="Overpass"/>
                <a:ea typeface="Overpass"/>
                <a:cs typeface="Overpass"/>
                <a:sym typeface="Overpass"/>
              </a:rPr>
              <a:t>ervices</a:t>
            </a:r>
            <a:endParaRPr sz="1900"/>
          </a:p>
        </p:txBody>
      </p:sp>
      <p:sp>
        <p:nvSpPr>
          <p:cNvPr id="1086" name="Google Shape;1086;p63"/>
          <p:cNvSpPr txBox="1"/>
          <p:nvPr/>
        </p:nvSpPr>
        <p:spPr>
          <a:xfrm>
            <a:off x="3726567" y="5778633"/>
            <a:ext cx="16785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verpass"/>
                <a:ea typeface="Overpass"/>
                <a:cs typeface="Overpass"/>
                <a:sym typeface="Overpass"/>
              </a:rPr>
              <a:t>Business central</a:t>
            </a:r>
            <a:endParaRPr b="1" sz="15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7" name="Google Shape;1087;p63"/>
          <p:cNvSpPr txBox="1"/>
          <p:nvPr/>
        </p:nvSpPr>
        <p:spPr>
          <a:xfrm>
            <a:off x="7443233" y="5778633"/>
            <a:ext cx="1613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verpass"/>
                <a:ea typeface="Overpass"/>
                <a:cs typeface="Overpass"/>
                <a:sym typeface="Overpass"/>
              </a:rPr>
              <a:t>Decision server</a:t>
            </a:r>
            <a:endParaRPr b="1" sz="15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8" name="Google Shape;1088;p63"/>
          <p:cNvSpPr/>
          <p:nvPr/>
        </p:nvSpPr>
        <p:spPr>
          <a:xfrm>
            <a:off x="10412300" y="3352467"/>
            <a:ext cx="1037100" cy="7131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Client app</a:t>
            </a:r>
            <a:endParaRPr sz="1900"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64"/>
          <p:cNvSpPr txBox="1"/>
          <p:nvPr>
            <p:ph type="title"/>
          </p:nvPr>
        </p:nvSpPr>
        <p:spPr>
          <a:xfrm>
            <a:off x="838200" y="539600"/>
            <a:ext cx="8686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for Business Experts - Decision Table</a:t>
            </a:r>
            <a:endParaRPr/>
          </a:p>
        </p:txBody>
      </p:sp>
      <p:pic>
        <p:nvPicPr>
          <p:cNvPr id="1094" name="Google Shape;109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413" y="1568933"/>
            <a:ext cx="10811165" cy="3394466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5" name="Google Shape;1095;p64"/>
          <p:cNvPicPr preferRelativeResize="0"/>
          <p:nvPr/>
        </p:nvPicPr>
        <p:blipFill rotWithShape="1">
          <a:blip r:embed="rId4">
            <a:alphaModFix/>
          </a:blip>
          <a:srcRect b="6515" l="2190" r="2552" t="3612"/>
          <a:stretch/>
        </p:blipFill>
        <p:spPr>
          <a:xfrm>
            <a:off x="6972033" y="3552300"/>
            <a:ext cx="5219967" cy="2723467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65"/>
          <p:cNvSpPr txBox="1"/>
          <p:nvPr>
            <p:ph type="title"/>
          </p:nvPr>
        </p:nvSpPr>
        <p:spPr>
          <a:xfrm>
            <a:off x="1752600" y="946000"/>
            <a:ext cx="8686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Tools for Business Experts</a:t>
            </a:r>
            <a:r>
              <a:rPr lang="en"/>
              <a:t> - Decision Graph</a:t>
            </a:r>
            <a:endParaRPr/>
          </a:p>
        </p:txBody>
      </p:sp>
      <p:pic>
        <p:nvPicPr>
          <p:cNvPr id="1101" name="Google Shape;110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067" y="1768119"/>
            <a:ext cx="9721836" cy="37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66"/>
          <p:cNvSpPr txBox="1"/>
          <p:nvPr>
            <p:ph type="title"/>
          </p:nvPr>
        </p:nvSpPr>
        <p:spPr>
          <a:xfrm>
            <a:off x="838200" y="539600"/>
            <a:ext cx="86868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Tools for Business Experts</a:t>
            </a:r>
            <a:r>
              <a:rPr lang="en"/>
              <a:t> - Trisotech DMN Modeler</a:t>
            </a:r>
            <a:endParaRPr/>
          </a:p>
        </p:txBody>
      </p:sp>
      <p:pic>
        <p:nvPicPr>
          <p:cNvPr id="1107" name="Google Shape;110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50" y="1639000"/>
            <a:ext cx="9005236" cy="521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8" name="Google Shape;110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7733" y="1813667"/>
            <a:ext cx="5019833" cy="43208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09" name="Google Shape;1109;p66"/>
          <p:cNvCxnSpPr/>
          <p:nvPr/>
        </p:nvCxnSpPr>
        <p:spPr>
          <a:xfrm flipH="1" rot="10800000">
            <a:off x="3937167" y="4134300"/>
            <a:ext cx="3335100" cy="14409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67"/>
          <p:cNvSpPr txBox="1"/>
          <p:nvPr>
            <p:ph type="title"/>
          </p:nvPr>
        </p:nvSpPr>
        <p:spPr>
          <a:xfrm>
            <a:off x="2100000" y="2486650"/>
            <a:ext cx="7992000" cy="12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Red Hat Integration</a:t>
            </a:r>
            <a:endParaRPr sz="3600"/>
          </a:p>
        </p:txBody>
      </p:sp>
      <p:sp>
        <p:nvSpPr>
          <p:cNvPr id="1115" name="Google Shape;1115;p67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6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7" name="Google Shape;1117;p67"/>
          <p:cNvSpPr txBox="1"/>
          <p:nvPr/>
        </p:nvSpPr>
        <p:spPr>
          <a:xfrm>
            <a:off x="2100000" y="3763150"/>
            <a:ext cx="75366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Connect applications, transform data, design, build and govern APIs</a:t>
            </a:r>
            <a:endParaRPr sz="2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68"/>
          <p:cNvSpPr txBox="1"/>
          <p:nvPr>
            <p:ph idx="12" type="sldNum"/>
          </p:nvPr>
        </p:nvSpPr>
        <p:spPr>
          <a:xfrm>
            <a:off x="0" y="6438731"/>
            <a:ext cx="736800" cy="16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3" name="Google Shape;1123;p68"/>
          <p:cNvSpPr/>
          <p:nvPr/>
        </p:nvSpPr>
        <p:spPr>
          <a:xfrm>
            <a:off x="1418133" y="1597233"/>
            <a:ext cx="8827200" cy="3769200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57150" rotWithShape="0" algn="bl" dir="2700000" dist="180975">
              <a:srgbClr val="000000">
                <a:alpha val="50000"/>
              </a:srgbClr>
            </a:outerShdw>
          </a:effectLst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8"/>
          <p:cNvSpPr/>
          <p:nvPr/>
        </p:nvSpPr>
        <p:spPr>
          <a:xfrm>
            <a:off x="6528933" y="1597200"/>
            <a:ext cx="3704700" cy="3187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5" name="Google Shape;112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658" y="3486017"/>
            <a:ext cx="3704698" cy="126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5198" y="2149467"/>
            <a:ext cx="1245667" cy="53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6489" y="2867067"/>
            <a:ext cx="1468489" cy="76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1467" y="2229200"/>
            <a:ext cx="4644134" cy="1705067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68"/>
          <p:cNvSpPr txBox="1"/>
          <p:nvPr/>
        </p:nvSpPr>
        <p:spPr>
          <a:xfrm>
            <a:off x="1427967" y="4579467"/>
            <a:ext cx="8827200" cy="786900"/>
          </a:xfrm>
          <a:prstGeom prst="rect">
            <a:avLst/>
          </a:prstGeom>
          <a:solidFill>
            <a:srgbClr val="00415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1130" name="Google Shape;1130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44719" y="4641896"/>
            <a:ext cx="2393558" cy="66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1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Agenda</a:t>
            </a:r>
            <a:endParaRPr b="1" sz="3000"/>
          </a:p>
        </p:txBody>
      </p:sp>
      <p:sp>
        <p:nvSpPr>
          <p:cNvPr id="793" name="Google Shape;793;p51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1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51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1"/>
          <p:cNvSpPr txBox="1"/>
          <p:nvPr/>
        </p:nvSpPr>
        <p:spPr>
          <a:xfrm>
            <a:off x="885050" y="1757725"/>
            <a:ext cx="10422000" cy="4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Introductions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Current State As we understood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Proposed Architecture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○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Red Hat Decisions Manager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</a:pPr>
            <a:r>
              <a:rPr lang="en"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Red Hat Integration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○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Solution Demo - Focused on Decisions Manager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Next Steps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69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6" name="Google Shape;1136;p69"/>
          <p:cNvSpPr txBox="1"/>
          <p:nvPr>
            <p:ph type="title"/>
          </p:nvPr>
        </p:nvSpPr>
        <p:spPr>
          <a:xfrm>
            <a:off x="1169467" y="133200"/>
            <a:ext cx="97779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ed Hat Text"/>
                <a:ea typeface="Red Hat Text"/>
                <a:cs typeface="Red Hat Text"/>
                <a:sym typeface="Red Hat Text"/>
              </a:rPr>
              <a:t>API-LED DEVELOPMENT LIFECYCLE</a:t>
            </a:r>
            <a:endParaRPr sz="4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37" name="Google Shape;1137;p69"/>
          <p:cNvSpPr/>
          <p:nvPr/>
        </p:nvSpPr>
        <p:spPr>
          <a:xfrm>
            <a:off x="6196804" y="815288"/>
            <a:ext cx="5714700" cy="5230800"/>
          </a:xfrm>
          <a:prstGeom prst="rect">
            <a:avLst/>
          </a:prstGeom>
          <a:gradFill>
            <a:gsLst>
              <a:gs pos="0">
                <a:srgbClr val="D9EAD3"/>
              </a:gs>
              <a:gs pos="82000">
                <a:srgbClr val="B8D4AB"/>
              </a:gs>
              <a:gs pos="100000">
                <a:srgbClr val="93BC81"/>
              </a:gs>
            </a:gsLst>
            <a:lin ang="8100019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313F"/>
                </a:solidFill>
                <a:latin typeface="Red Hat Text"/>
                <a:ea typeface="Red Hat Text"/>
                <a:cs typeface="Red Hat Text"/>
                <a:sym typeface="Red Hat Text"/>
              </a:rPr>
              <a:t>Cloud, Mobile, and </a:t>
            </a:r>
            <a:endParaRPr b="1" sz="2100">
              <a:solidFill>
                <a:srgbClr val="00313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313F"/>
                </a:solidFill>
                <a:latin typeface="Red Hat Text"/>
                <a:ea typeface="Red Hat Text"/>
                <a:cs typeface="Red Hat Text"/>
                <a:sym typeface="Red Hat Text"/>
              </a:rPr>
              <a:t>IoT Application</a:t>
            </a:r>
            <a:endParaRPr b="1" sz="2100">
              <a:solidFill>
                <a:srgbClr val="00313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313F"/>
                </a:solidFill>
                <a:latin typeface="Red Hat Text"/>
                <a:ea typeface="Red Hat Text"/>
                <a:cs typeface="Red Hat Text"/>
                <a:sym typeface="Red Hat Text"/>
              </a:rPr>
              <a:t> Development</a:t>
            </a:r>
            <a:endParaRPr b="1" sz="2100">
              <a:solidFill>
                <a:srgbClr val="00313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38" name="Google Shape;1138;p69"/>
          <p:cNvSpPr/>
          <p:nvPr/>
        </p:nvSpPr>
        <p:spPr>
          <a:xfrm>
            <a:off x="295067" y="815288"/>
            <a:ext cx="5901300" cy="5230800"/>
          </a:xfrm>
          <a:prstGeom prst="rect">
            <a:avLst/>
          </a:prstGeom>
          <a:gradFill>
            <a:gsLst>
              <a:gs pos="0">
                <a:srgbClr val="CFE2F3"/>
              </a:gs>
              <a:gs pos="63000">
                <a:srgbClr val="BBD5ED"/>
              </a:gs>
              <a:gs pos="85000">
                <a:srgbClr val="A2C5E5"/>
              </a:gs>
              <a:gs pos="100000">
                <a:srgbClr val="70A4D5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313F"/>
                </a:solidFill>
                <a:latin typeface="Red Hat Text"/>
                <a:ea typeface="Red Hat Text"/>
                <a:cs typeface="Red Hat Text"/>
                <a:sym typeface="Red Hat Text"/>
              </a:rPr>
              <a:t>Build and Manage </a:t>
            </a:r>
            <a:endParaRPr b="1" sz="2100">
              <a:solidFill>
                <a:srgbClr val="00313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313F"/>
                </a:solidFill>
                <a:latin typeface="Red Hat Text"/>
                <a:ea typeface="Red Hat Text"/>
                <a:cs typeface="Red Hat Text"/>
                <a:sym typeface="Red Hat Text"/>
              </a:rPr>
              <a:t>Services</a:t>
            </a:r>
            <a:endParaRPr b="1" sz="2100">
              <a:solidFill>
                <a:srgbClr val="00313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313F"/>
                </a:solidFill>
                <a:latin typeface="Red Hat Text"/>
                <a:ea typeface="Red Hat Text"/>
                <a:cs typeface="Red Hat Text"/>
                <a:sym typeface="Red Hat Text"/>
              </a:rPr>
              <a:t>and APIs</a:t>
            </a:r>
            <a:endParaRPr b="1" sz="2100">
              <a:solidFill>
                <a:srgbClr val="00313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139" name="Google Shape;11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396" y="497267"/>
            <a:ext cx="5798067" cy="6029234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69"/>
          <p:cNvSpPr txBox="1"/>
          <p:nvPr/>
        </p:nvSpPr>
        <p:spPr>
          <a:xfrm>
            <a:off x="4560753" y="1282646"/>
            <a:ext cx="17208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ed Hat Text"/>
                <a:ea typeface="Red Hat Text"/>
                <a:cs typeface="Red Hat Text"/>
                <a:sym typeface="Red Hat Text"/>
              </a:rPr>
              <a:t>Manage</a:t>
            </a:r>
            <a:endParaRPr b="1" sz="13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Orchestrate and manage APIs and services at scale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41" name="Google Shape;1141;p69"/>
          <p:cNvSpPr txBox="1"/>
          <p:nvPr/>
        </p:nvSpPr>
        <p:spPr>
          <a:xfrm>
            <a:off x="2960748" y="1792731"/>
            <a:ext cx="20988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ed Hat Text"/>
                <a:ea typeface="Red Hat Text"/>
                <a:cs typeface="Red Hat Text"/>
                <a:sym typeface="Red Hat Text"/>
              </a:rPr>
              <a:t>Secure</a:t>
            </a:r>
            <a:endParaRPr b="1" sz="13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Protect APIs and 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services from threats 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and vulnerabilities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42" name="Google Shape;1142;p69"/>
          <p:cNvSpPr txBox="1"/>
          <p:nvPr/>
        </p:nvSpPr>
        <p:spPr>
          <a:xfrm>
            <a:off x="2564032" y="2965697"/>
            <a:ext cx="15555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ed Hat Text"/>
                <a:ea typeface="Red Hat Text"/>
                <a:cs typeface="Red Hat Text"/>
                <a:sym typeface="Red Hat Text"/>
              </a:rPr>
              <a:t>Test | Publish</a:t>
            </a:r>
            <a:br>
              <a:rPr lang="en" sz="1300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Test and publish APIs to target environments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43" name="Google Shape;1143;p69"/>
          <p:cNvSpPr txBox="1"/>
          <p:nvPr/>
        </p:nvSpPr>
        <p:spPr>
          <a:xfrm>
            <a:off x="3656138" y="4224949"/>
            <a:ext cx="18057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ed Hat Text"/>
                <a:ea typeface="Red Hat Text"/>
                <a:cs typeface="Red Hat Text"/>
                <a:sym typeface="Red Hat Text"/>
              </a:rPr>
              <a:t>Create</a:t>
            </a:r>
            <a:br>
              <a:rPr lang="en" sz="1300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Build APIs and services with EIPs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and integrated tools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44" name="Google Shape;1144;p69"/>
          <p:cNvSpPr txBox="1"/>
          <p:nvPr/>
        </p:nvSpPr>
        <p:spPr>
          <a:xfrm>
            <a:off x="5752986" y="4422278"/>
            <a:ext cx="17727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ed Hat Text"/>
                <a:ea typeface="Red Hat Text"/>
                <a:cs typeface="Red Hat Text"/>
                <a:sym typeface="Red Hat Text"/>
              </a:rPr>
              <a:t>Design</a:t>
            </a:r>
            <a:br>
              <a:rPr lang="en" sz="1300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Strategize, design, prototype APIs and services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45" name="Google Shape;1145;p69"/>
          <p:cNvSpPr txBox="1"/>
          <p:nvPr/>
        </p:nvSpPr>
        <p:spPr>
          <a:xfrm>
            <a:off x="7816246" y="4224961"/>
            <a:ext cx="17727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ed Hat Text"/>
                <a:ea typeface="Red Hat Text"/>
                <a:cs typeface="Red Hat Text"/>
                <a:sym typeface="Red Hat Text"/>
              </a:rPr>
              <a:t>Discover</a:t>
            </a:r>
            <a:br>
              <a:rPr lang="en" sz="1300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Help developers find and integrate APIs easily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46" name="Google Shape;1146;p69"/>
          <p:cNvSpPr txBox="1"/>
          <p:nvPr/>
        </p:nvSpPr>
        <p:spPr>
          <a:xfrm>
            <a:off x="8505752" y="2965694"/>
            <a:ext cx="22365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ed Hat Text"/>
                <a:ea typeface="Red Hat Text"/>
                <a:cs typeface="Red Hat Text"/>
                <a:sym typeface="Red Hat Text"/>
              </a:rPr>
              <a:t>Develop</a:t>
            </a:r>
            <a:br>
              <a:rPr lang="en" sz="1300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Accelerate development 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with app services, runtimes, and certified images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47" name="Google Shape;1147;p69"/>
          <p:cNvSpPr txBox="1"/>
          <p:nvPr/>
        </p:nvSpPr>
        <p:spPr>
          <a:xfrm>
            <a:off x="7925657" y="1835503"/>
            <a:ext cx="15555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ed Hat Text"/>
                <a:ea typeface="Red Hat Text"/>
                <a:cs typeface="Red Hat Text"/>
                <a:sym typeface="Red Hat Text"/>
              </a:rPr>
              <a:t>Consume</a:t>
            </a:r>
            <a:br>
              <a:rPr lang="en" sz="1300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Enable secure, scalable use of APIs in apps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48" name="Google Shape;1148;p69"/>
          <p:cNvSpPr txBox="1"/>
          <p:nvPr/>
        </p:nvSpPr>
        <p:spPr>
          <a:xfrm>
            <a:off x="6377756" y="1285544"/>
            <a:ext cx="16359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ed Hat Text"/>
                <a:ea typeface="Red Hat Text"/>
                <a:cs typeface="Red Hat Text"/>
                <a:sym typeface="Red Hat Text"/>
              </a:rPr>
              <a:t>Monitor</a:t>
            </a:r>
            <a:br>
              <a:rPr lang="en" sz="1300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Optimize API and app performance with analytics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149" name="Google Shape;114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04" y="1810600"/>
            <a:ext cx="637383" cy="7057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_RH_Software_Application-B-Microservice_RGB_White.png" id="1150" name="Google Shape;115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878063" y="1961802"/>
            <a:ext cx="477005" cy="403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69"/>
          <p:cNvSpPr txBox="1"/>
          <p:nvPr/>
        </p:nvSpPr>
        <p:spPr>
          <a:xfrm>
            <a:off x="552752" y="5178169"/>
            <a:ext cx="33597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Red Hat Text"/>
                <a:ea typeface="Red Hat Text"/>
                <a:cs typeface="Red Hat Text"/>
                <a:sym typeface="Red Hat Text"/>
              </a:rPr>
              <a:t>Build and manage APIs and services rapidly for your next gen architectures</a:t>
            </a:r>
            <a:endParaRPr b="1" i="1"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52" name="Google Shape;1152;p69"/>
          <p:cNvSpPr txBox="1"/>
          <p:nvPr/>
        </p:nvSpPr>
        <p:spPr>
          <a:xfrm>
            <a:off x="8613406" y="5279769"/>
            <a:ext cx="30795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Red Hat Text"/>
                <a:ea typeface="Red Hat Text"/>
                <a:cs typeface="Red Hat Text"/>
                <a:sym typeface="Red Hat Text"/>
              </a:rPr>
              <a:t>Develop secure apps for </a:t>
            </a:r>
            <a:endParaRPr b="1" i="1" sz="13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latin typeface="Red Hat Text"/>
                <a:ea typeface="Red Hat Text"/>
                <a:cs typeface="Red Hat Text"/>
                <a:sym typeface="Red Hat Text"/>
              </a:rPr>
              <a:t>Mobile, Cloud and IoT faster</a:t>
            </a:r>
            <a:endParaRPr b="1" i="1"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153" name="Google Shape;115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25645" y="2012066"/>
            <a:ext cx="458078" cy="302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69"/>
          <p:cNvSpPr/>
          <p:nvPr/>
        </p:nvSpPr>
        <p:spPr>
          <a:xfrm>
            <a:off x="295067" y="5777265"/>
            <a:ext cx="11615100" cy="5535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004053"/>
          </a:solidFill>
          <a:ln cap="flat" cmpd="sng" w="9525">
            <a:solidFill>
              <a:srgbClr val="0031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21900" spcFirstLastPara="1" rIns="1219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Full Lifecycle</a:t>
            </a:r>
            <a:endParaRPr b="1" sz="2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5" name="Google Shape;1155;p69"/>
          <p:cNvSpPr txBox="1"/>
          <p:nvPr/>
        </p:nvSpPr>
        <p:spPr>
          <a:xfrm>
            <a:off x="4957748" y="3379119"/>
            <a:ext cx="8208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Publish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6" name="Google Shape;1156;p69"/>
          <p:cNvSpPr txBox="1"/>
          <p:nvPr/>
        </p:nvSpPr>
        <p:spPr>
          <a:xfrm>
            <a:off x="6510743" y="3379110"/>
            <a:ext cx="9552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Consume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0"/>
          <p:cNvSpPr txBox="1"/>
          <p:nvPr>
            <p:ph idx="12" type="sldNum"/>
          </p:nvPr>
        </p:nvSpPr>
        <p:spPr>
          <a:xfrm>
            <a:off x="0" y="6438731"/>
            <a:ext cx="736800" cy="16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2" name="Google Shape;1162;p70"/>
          <p:cNvSpPr txBox="1"/>
          <p:nvPr>
            <p:ph type="title"/>
          </p:nvPr>
        </p:nvSpPr>
        <p:spPr>
          <a:xfrm>
            <a:off x="1169467" y="133200"/>
            <a:ext cx="97779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ed Hat Text"/>
                <a:ea typeface="Red Hat Text"/>
                <a:cs typeface="Red Hat Text"/>
                <a:sym typeface="Red Hat Text"/>
              </a:rPr>
              <a:t>RED HAT AMQ</a:t>
            </a:r>
            <a:endParaRPr sz="4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63" name="Google Shape;1163;p70"/>
          <p:cNvSpPr/>
          <p:nvPr/>
        </p:nvSpPr>
        <p:spPr>
          <a:xfrm>
            <a:off x="533967" y="2089633"/>
            <a:ext cx="3038100" cy="3582000"/>
          </a:xfrm>
          <a:prstGeom prst="rect">
            <a:avLst/>
          </a:prstGeom>
          <a:solidFill>
            <a:srgbClr val="004153"/>
          </a:solidFill>
          <a:ln cap="flat" cmpd="sng" w="76200">
            <a:solidFill>
              <a:srgbClr val="007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70"/>
          <p:cNvSpPr txBox="1"/>
          <p:nvPr/>
        </p:nvSpPr>
        <p:spPr>
          <a:xfrm>
            <a:off x="872767" y="2401135"/>
            <a:ext cx="23604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SCALABLE MESSAGING</a:t>
            </a:r>
            <a:endParaRPr sz="24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165" name="Google Shape;1165;p70"/>
          <p:cNvCxnSpPr/>
          <p:nvPr/>
        </p:nvCxnSpPr>
        <p:spPr>
          <a:xfrm>
            <a:off x="820367" y="3317331"/>
            <a:ext cx="24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6" name="Google Shape;1166;p70"/>
          <p:cNvSpPr txBox="1"/>
          <p:nvPr/>
        </p:nvSpPr>
        <p:spPr>
          <a:xfrm>
            <a:off x="736800" y="4632200"/>
            <a:ext cx="25488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LIGHTWEIGHT DISTRIBUTED</a:t>
            </a:r>
            <a:endParaRPr sz="24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167" name="Google Shape;1167;p70"/>
          <p:cNvCxnSpPr/>
          <p:nvPr/>
        </p:nvCxnSpPr>
        <p:spPr>
          <a:xfrm>
            <a:off x="820367" y="4690285"/>
            <a:ext cx="24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8" name="Google Shape;1168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35" y="3541335"/>
            <a:ext cx="1951824" cy="96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100" y="1242600"/>
            <a:ext cx="1442468" cy="1521683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70"/>
          <p:cNvSpPr txBox="1"/>
          <p:nvPr/>
        </p:nvSpPr>
        <p:spPr>
          <a:xfrm>
            <a:off x="5458100" y="1431300"/>
            <a:ext cx="6395100" cy="45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Pure-Java multiprotocol message broker - provides </a:t>
            </a:r>
            <a:r>
              <a:rPr b="1"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fast message persistence </a:t>
            </a:r>
            <a:r>
              <a:rPr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and</a:t>
            </a:r>
            <a:r>
              <a:rPr b="1"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 advanced HA </a:t>
            </a:r>
            <a:r>
              <a:rPr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modes. </a:t>
            </a:r>
            <a:endParaRPr sz="1600">
              <a:solidFill>
                <a:srgbClr val="33333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Red Hat Text"/>
                <a:ea typeface="Red Hat Text"/>
                <a:cs typeface="Red Hat Text"/>
                <a:sym typeface="Red Hat Text"/>
              </a:rPr>
              <a:t>Supports C++, Java, JavaScript, Python, Ruby, and .NET applications, as well as Linux, Windows, and JVM-based environments.</a:t>
            </a:r>
            <a:endParaRPr sz="1600">
              <a:solidFill>
                <a:srgbClr val="33333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3333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52525"/>
                </a:solidFill>
                <a:latin typeface="Red Hat Text"/>
                <a:ea typeface="Red Hat Text"/>
                <a:cs typeface="Red Hat Text"/>
                <a:sym typeface="Red Hat Text"/>
              </a:rPr>
              <a:t>Implements JMS 1.1, 2.0 API, AMQP 1.0, MQTT, and WebSocket.</a:t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Small-footprint </a:t>
            </a:r>
            <a:r>
              <a:rPr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- broker can be deployed standalone or in a Java EE container.</a:t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Massively scalable, distributed, and high performance</a:t>
            </a:r>
            <a:r>
              <a:rPr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 data streaming platform. </a:t>
            </a:r>
            <a:endParaRPr sz="1600">
              <a:solidFill>
                <a:srgbClr val="333333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AMQ Streams - based on </a:t>
            </a:r>
            <a:r>
              <a:rPr b="1"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Apache Kafka</a:t>
            </a:r>
            <a:r>
              <a:rPr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 provides </a:t>
            </a:r>
            <a:r>
              <a:rPr b="1"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an event streaming backbone</a:t>
            </a:r>
            <a:r>
              <a:rPr lang="en" sz="1600">
                <a:solidFill>
                  <a:srgbClr val="333333"/>
                </a:solidFill>
                <a:latin typeface="Red Hat Text"/>
                <a:ea typeface="Red Hat Text"/>
                <a:cs typeface="Red Hat Text"/>
                <a:sym typeface="Red Hat Text"/>
              </a:rPr>
              <a:t> … simplifies deploying Kafka on Kubernetes.</a:t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171" name="Google Shape;117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2425" y="2937386"/>
            <a:ext cx="1442474" cy="1521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2432" y="4632189"/>
            <a:ext cx="1442468" cy="1521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1"/>
          <p:cNvSpPr/>
          <p:nvPr/>
        </p:nvSpPr>
        <p:spPr>
          <a:xfrm>
            <a:off x="9312900" y="1065667"/>
            <a:ext cx="2130900" cy="111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ed Hat Text"/>
                <a:ea typeface="Red Hat Text"/>
                <a:cs typeface="Red Hat Text"/>
                <a:sym typeface="Red Hat Text"/>
              </a:rPr>
              <a:t>Flexible &amp; Standard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Java Maven Projects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Advanced Testing Framework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78" name="Google Shape;1178;p71"/>
          <p:cNvSpPr/>
          <p:nvPr/>
        </p:nvSpPr>
        <p:spPr>
          <a:xfrm>
            <a:off x="6835365" y="1043076"/>
            <a:ext cx="2308800" cy="117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ed Hat Text"/>
                <a:ea typeface="Red Hat Text"/>
                <a:cs typeface="Red Hat Text"/>
                <a:sym typeface="Red Hat Text"/>
              </a:rPr>
              <a:t>Lightweight Integration Framework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Run as standalone, in public, 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or private cloud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79" name="Google Shape;1179;p71"/>
          <p:cNvSpPr/>
          <p:nvPr/>
        </p:nvSpPr>
        <p:spPr>
          <a:xfrm>
            <a:off x="7018133" y="3674938"/>
            <a:ext cx="1863600" cy="84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ed Hat Text"/>
                <a:ea typeface="Red Hat Text"/>
                <a:cs typeface="Red Hat Text"/>
                <a:sym typeface="Red Hat Text"/>
              </a:rPr>
              <a:t>+200 Connectors and Dataformats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80" name="Google Shape;1180;p71"/>
          <p:cNvSpPr/>
          <p:nvPr/>
        </p:nvSpPr>
        <p:spPr>
          <a:xfrm>
            <a:off x="4407097" y="801382"/>
            <a:ext cx="1502400" cy="57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ed Hat Text"/>
                <a:ea typeface="Red Hat Text"/>
                <a:cs typeface="Red Hat Text"/>
                <a:sym typeface="Red Hat Text"/>
              </a:rPr>
              <a:t>65 Integration Patterns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81" name="Google Shape;1181;p71"/>
          <p:cNvSpPr txBox="1"/>
          <p:nvPr>
            <p:ph idx="12" type="sldNum"/>
          </p:nvPr>
        </p:nvSpPr>
        <p:spPr>
          <a:xfrm>
            <a:off x="0" y="6438731"/>
            <a:ext cx="736800" cy="16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2" name="Google Shape;1182;p71"/>
          <p:cNvSpPr txBox="1"/>
          <p:nvPr>
            <p:ph type="title"/>
          </p:nvPr>
        </p:nvSpPr>
        <p:spPr>
          <a:xfrm>
            <a:off x="1169467" y="31600"/>
            <a:ext cx="97779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ed Hat Text"/>
                <a:ea typeface="Red Hat Text"/>
                <a:cs typeface="Red Hat Text"/>
                <a:sym typeface="Red Hat Text"/>
              </a:rPr>
              <a:t>RED HAT FUSE</a:t>
            </a:r>
            <a:endParaRPr sz="4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183" name="Google Shape;1183;p71"/>
          <p:cNvSpPr/>
          <p:nvPr/>
        </p:nvSpPr>
        <p:spPr>
          <a:xfrm>
            <a:off x="533967" y="2089633"/>
            <a:ext cx="3038100" cy="3582000"/>
          </a:xfrm>
          <a:prstGeom prst="rect">
            <a:avLst/>
          </a:prstGeom>
          <a:solidFill>
            <a:srgbClr val="004153"/>
          </a:solidFill>
          <a:ln cap="flat" cmpd="sng" w="76200">
            <a:solidFill>
              <a:srgbClr val="007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71"/>
          <p:cNvSpPr txBox="1"/>
          <p:nvPr/>
        </p:nvSpPr>
        <p:spPr>
          <a:xfrm>
            <a:off x="872767" y="2401135"/>
            <a:ext cx="23604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DISTRIBUTED</a:t>
            </a:r>
            <a:br>
              <a:rPr lang="en" sz="24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</a:br>
            <a:r>
              <a:rPr lang="en" sz="2400">
                <a:solidFill>
                  <a:srgbClr val="FFFFFF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INTEGRATION</a:t>
            </a:r>
            <a:endParaRPr sz="2400">
              <a:solidFill>
                <a:srgbClr val="FFFFFF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  <p:cxnSp>
        <p:nvCxnSpPr>
          <p:cNvPr id="1185" name="Google Shape;1185;p71"/>
          <p:cNvCxnSpPr/>
          <p:nvPr/>
        </p:nvCxnSpPr>
        <p:spPr>
          <a:xfrm>
            <a:off x="820367" y="3317331"/>
            <a:ext cx="24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6" name="Google Shape;1186;p71"/>
          <p:cNvSpPr txBox="1"/>
          <p:nvPr/>
        </p:nvSpPr>
        <p:spPr>
          <a:xfrm>
            <a:off x="872767" y="4805105"/>
            <a:ext cx="23604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FLEXIBILITY</a:t>
            </a:r>
            <a:endParaRPr sz="24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187" name="Google Shape;1187;p71"/>
          <p:cNvCxnSpPr/>
          <p:nvPr/>
        </p:nvCxnSpPr>
        <p:spPr>
          <a:xfrm>
            <a:off x="820367" y="4690285"/>
            <a:ext cx="24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8" name="Google Shape;11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467" y="3676467"/>
            <a:ext cx="1788700" cy="6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71"/>
          <p:cNvPicPr preferRelativeResize="0"/>
          <p:nvPr/>
        </p:nvPicPr>
        <p:blipFill rotWithShape="1">
          <a:blip r:embed="rId4">
            <a:alphaModFix/>
          </a:blip>
          <a:srcRect b="49796" l="0" r="0" t="0"/>
          <a:stretch/>
        </p:blipFill>
        <p:spPr>
          <a:xfrm>
            <a:off x="3971501" y="1498780"/>
            <a:ext cx="2428495" cy="189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1024" y="1498788"/>
            <a:ext cx="818974" cy="139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71"/>
          <p:cNvPicPr preferRelativeResize="0"/>
          <p:nvPr/>
        </p:nvPicPr>
        <p:blipFill rotWithShape="1">
          <a:blip r:embed="rId6">
            <a:alphaModFix/>
          </a:blip>
          <a:srcRect b="0" l="0" r="23035" t="0"/>
          <a:stretch/>
        </p:blipFill>
        <p:spPr>
          <a:xfrm>
            <a:off x="4121101" y="4423963"/>
            <a:ext cx="2322377" cy="164566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2" name="Google Shape;1192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9737" y="4375372"/>
            <a:ext cx="1687543" cy="145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9500" y="2137600"/>
            <a:ext cx="534958" cy="6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25788" y="2137614"/>
            <a:ext cx="534958" cy="6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2052" y="2137600"/>
            <a:ext cx="534958" cy="6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87052" y="2075008"/>
            <a:ext cx="1526228" cy="803197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7" name="Google Shape;1197;p71"/>
          <p:cNvSpPr txBox="1"/>
          <p:nvPr/>
        </p:nvSpPr>
        <p:spPr>
          <a:xfrm>
            <a:off x="9502287" y="2823309"/>
            <a:ext cx="1941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Ensure robustness against system failure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1198" name="Google Shape;1198;p71"/>
          <p:cNvPicPr preferRelativeResize="0"/>
          <p:nvPr/>
        </p:nvPicPr>
        <p:blipFill rotWithShape="1">
          <a:blip r:embed="rId10">
            <a:alphaModFix/>
          </a:blip>
          <a:srcRect b="0" l="0" r="45310" t="0"/>
          <a:stretch/>
        </p:blipFill>
        <p:spPr>
          <a:xfrm>
            <a:off x="5684587" y="5308968"/>
            <a:ext cx="1000681" cy="76019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99" name="Google Shape;1199;p71"/>
          <p:cNvSpPr/>
          <p:nvPr/>
        </p:nvSpPr>
        <p:spPr>
          <a:xfrm>
            <a:off x="4366033" y="3633763"/>
            <a:ext cx="1788900" cy="7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ed Hat Text"/>
                <a:ea typeface="Red Hat Text"/>
                <a:cs typeface="Red Hat Text"/>
                <a:sym typeface="Red Hat Text"/>
              </a:rPr>
              <a:t>Service and Flow Design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ed Hat Text"/>
                <a:ea typeface="Red Hat Text"/>
                <a:cs typeface="Red Hat Text"/>
                <a:sym typeface="Red Hat Text"/>
              </a:rPr>
              <a:t>(Graphical &amp; Code)</a:t>
            </a:r>
            <a:endParaRPr sz="13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200" name="Google Shape;1200;p71"/>
          <p:cNvCxnSpPr/>
          <p:nvPr/>
        </p:nvCxnSpPr>
        <p:spPr>
          <a:xfrm>
            <a:off x="5162516" y="5295287"/>
            <a:ext cx="513300" cy="53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1" name="Google Shape;1201;p71"/>
          <p:cNvSpPr/>
          <p:nvPr/>
        </p:nvSpPr>
        <p:spPr>
          <a:xfrm>
            <a:off x="9299100" y="3728933"/>
            <a:ext cx="2360400" cy="77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ed Hat Text"/>
                <a:ea typeface="Red Hat Text"/>
                <a:cs typeface="Red Hat Text"/>
                <a:sym typeface="Red Hat Text"/>
              </a:rPr>
              <a:t>Built-in iPaaS for Low-Code Integrations</a:t>
            </a:r>
            <a:endParaRPr sz="16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202" name="Google Shape;1202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846800" y="2083696"/>
            <a:ext cx="513199" cy="662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49510" y="2776134"/>
            <a:ext cx="534958" cy="611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7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25787" y="2776136"/>
            <a:ext cx="534958" cy="61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302076" y="2776136"/>
            <a:ext cx="534958" cy="61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7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312897" y="4404436"/>
            <a:ext cx="2360399" cy="121603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7" name="Google Shape;1207;p7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46636" y="5382755"/>
            <a:ext cx="1249720" cy="61123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2"/>
          <p:cNvSpPr txBox="1"/>
          <p:nvPr>
            <p:ph idx="12" type="sldNum"/>
          </p:nvPr>
        </p:nvSpPr>
        <p:spPr>
          <a:xfrm>
            <a:off x="0" y="6438731"/>
            <a:ext cx="736800" cy="160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72"/>
          <p:cNvSpPr txBox="1"/>
          <p:nvPr>
            <p:ph type="title"/>
          </p:nvPr>
        </p:nvSpPr>
        <p:spPr>
          <a:xfrm>
            <a:off x="1169467" y="133200"/>
            <a:ext cx="9777900" cy="9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Red Hat Text"/>
                <a:ea typeface="Red Hat Text"/>
                <a:cs typeface="Red Hat Text"/>
                <a:sym typeface="Red Hat Text"/>
              </a:rPr>
              <a:t>RED HAT 3SCALE API MANAGEMENT</a:t>
            </a:r>
            <a:endParaRPr sz="40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14" name="Google Shape;1214;p72"/>
          <p:cNvSpPr/>
          <p:nvPr/>
        </p:nvSpPr>
        <p:spPr>
          <a:xfrm>
            <a:off x="533967" y="2089633"/>
            <a:ext cx="3038100" cy="3582000"/>
          </a:xfrm>
          <a:prstGeom prst="rect">
            <a:avLst/>
          </a:prstGeom>
          <a:solidFill>
            <a:srgbClr val="004153"/>
          </a:solidFill>
          <a:ln cap="flat" cmpd="sng" w="76200">
            <a:solidFill>
              <a:srgbClr val="007A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2"/>
          <p:cNvSpPr txBox="1"/>
          <p:nvPr/>
        </p:nvSpPr>
        <p:spPr>
          <a:xfrm>
            <a:off x="872767" y="2401135"/>
            <a:ext cx="23604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API-FIRST</a:t>
            </a:r>
            <a:r>
              <a:rPr lang="en" sz="24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 </a:t>
            </a:r>
            <a:endParaRPr sz="24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DESIGN</a:t>
            </a:r>
            <a:endParaRPr sz="2400">
              <a:solidFill>
                <a:srgbClr val="FFFFFF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216" name="Google Shape;1216;p72"/>
          <p:cNvCxnSpPr/>
          <p:nvPr/>
        </p:nvCxnSpPr>
        <p:spPr>
          <a:xfrm>
            <a:off x="820367" y="3317331"/>
            <a:ext cx="24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72"/>
          <p:cNvSpPr txBox="1"/>
          <p:nvPr/>
        </p:nvSpPr>
        <p:spPr>
          <a:xfrm>
            <a:off x="872767" y="4805105"/>
            <a:ext cx="23604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Red Hat Text Medium"/>
                <a:ea typeface="Red Hat Text Medium"/>
                <a:cs typeface="Red Hat Text Medium"/>
                <a:sym typeface="Red Hat Text Medium"/>
              </a:rPr>
              <a:t>RE-USE</a:t>
            </a:r>
            <a:endParaRPr sz="24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  <a:latin typeface="Red Hat Text Medium"/>
              <a:ea typeface="Red Hat Text Medium"/>
              <a:cs typeface="Red Hat Text Medium"/>
              <a:sym typeface="Red Hat Text Medium"/>
            </a:endParaRPr>
          </a:p>
        </p:txBody>
      </p:sp>
      <p:cxnSp>
        <p:nvCxnSpPr>
          <p:cNvPr id="1218" name="Google Shape;1218;p72"/>
          <p:cNvCxnSpPr/>
          <p:nvPr/>
        </p:nvCxnSpPr>
        <p:spPr>
          <a:xfrm>
            <a:off x="820367" y="4690285"/>
            <a:ext cx="24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72"/>
          <p:cNvSpPr txBox="1"/>
          <p:nvPr/>
        </p:nvSpPr>
        <p:spPr>
          <a:xfrm>
            <a:off x="3700900" y="821700"/>
            <a:ext cx="1872000" cy="20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51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Traffic control, security, and access policy enforcement on-premise or in the cloud.</a:t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220" name="Google Shape;1220;p72"/>
          <p:cNvPicPr preferRelativeResize="0"/>
          <p:nvPr/>
        </p:nvPicPr>
        <p:blipFill rotWithShape="1">
          <a:blip r:embed="rId3">
            <a:alphaModFix/>
          </a:blip>
          <a:srcRect b="22888" l="8047" r="6343" t="21447"/>
          <a:stretch/>
        </p:blipFill>
        <p:spPr>
          <a:xfrm>
            <a:off x="736791" y="3650717"/>
            <a:ext cx="2692073" cy="56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72"/>
          <p:cNvSpPr txBox="1"/>
          <p:nvPr/>
        </p:nvSpPr>
        <p:spPr>
          <a:xfrm>
            <a:off x="5737867" y="821700"/>
            <a:ext cx="1872000" cy="20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51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API usage analytics, </a:t>
            </a:r>
            <a:endParaRPr sz="1600">
              <a:solidFill>
                <a:srgbClr val="151515"/>
              </a:solidFill>
              <a:highlight>
                <a:srgbClr val="FFFFFF"/>
              </a:highlight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51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RBAC, self-service developer workflows.</a:t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22" name="Google Shape;1222;p72"/>
          <p:cNvSpPr txBox="1"/>
          <p:nvPr/>
        </p:nvSpPr>
        <p:spPr>
          <a:xfrm>
            <a:off x="7774833" y="821700"/>
            <a:ext cx="18720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51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Automated, containerized, support for hybrid environments.</a:t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23" name="Google Shape;1223;p72"/>
          <p:cNvSpPr txBox="1"/>
          <p:nvPr/>
        </p:nvSpPr>
        <p:spPr>
          <a:xfrm>
            <a:off x="9921300" y="821700"/>
            <a:ext cx="1950000" cy="20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51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Fuse and OpenShift integration - simplify API development and deployment.</a:t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24" name="Google Shape;1224;p72"/>
          <p:cNvSpPr txBox="1"/>
          <p:nvPr/>
        </p:nvSpPr>
        <p:spPr>
          <a:xfrm>
            <a:off x="4111067" y="5813533"/>
            <a:ext cx="7423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51515"/>
                </a:solidFill>
                <a:highlight>
                  <a:srgbClr val="FFFFFF"/>
                </a:highlight>
                <a:latin typeface="Red Hat Text"/>
                <a:ea typeface="Red Hat Text"/>
                <a:cs typeface="Red Hat Text"/>
                <a:sym typeface="Red Hat Text"/>
              </a:rPr>
              <a:t>Supports a variety of encryption, authentication, and authorization protocols.</a:t>
            </a:r>
            <a:endParaRPr sz="1600">
              <a:solidFill>
                <a:srgbClr val="2525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1225" name="Google Shape;1225;p72"/>
          <p:cNvGrpSpPr/>
          <p:nvPr/>
        </p:nvGrpSpPr>
        <p:grpSpPr>
          <a:xfrm>
            <a:off x="4427059" y="3215656"/>
            <a:ext cx="7070912" cy="2572369"/>
            <a:chOff x="3320377" y="2411802"/>
            <a:chExt cx="5303316" cy="1929325"/>
          </a:xfrm>
        </p:grpSpPr>
        <p:pic>
          <p:nvPicPr>
            <p:cNvPr id="1226" name="Google Shape;1226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779627" y="3161868"/>
              <a:ext cx="2069021" cy="1179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7" name="Google Shape;1227;p72"/>
            <p:cNvSpPr txBox="1"/>
            <p:nvPr/>
          </p:nvSpPr>
          <p:spPr>
            <a:xfrm>
              <a:off x="3767957" y="2411802"/>
              <a:ext cx="4110000" cy="28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858"/>
                </a:buClr>
                <a:buSzPts val="2000"/>
                <a:buFont typeface="Arial"/>
                <a:buNone/>
              </a:pPr>
              <a:r>
                <a:rPr b="1" i="0" lang="en" sz="1600" u="none" cap="none" strike="noStrike">
                  <a:latin typeface="Red Hat Text"/>
                  <a:ea typeface="Red Hat Text"/>
                  <a:cs typeface="Red Hat Text"/>
                  <a:sym typeface="Red Hat Text"/>
                </a:rPr>
                <a:t>Multiple authentication mechanisms</a:t>
              </a:r>
              <a:endParaRPr b="1" i="0" sz="1600" u="none" cap="none" strike="noStrike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228" name="Google Shape;1228;p72"/>
            <p:cNvSpPr txBox="1"/>
            <p:nvPr/>
          </p:nvSpPr>
          <p:spPr>
            <a:xfrm>
              <a:off x="6984194" y="3235397"/>
              <a:ext cx="1639500" cy="96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36363"/>
                </a:buClr>
                <a:buSzPts val="1800"/>
                <a:buFont typeface="Arial"/>
                <a:buNone/>
              </a:pPr>
              <a:r>
                <a:rPr b="0" i="0" lang="en" sz="1300" u="none" cap="none" strike="noStrike">
                  <a:latin typeface="Overpass"/>
                  <a:ea typeface="Overpass"/>
                  <a:cs typeface="Overpass"/>
                  <a:sym typeface="Overpass"/>
                </a:rPr>
                <a:t>Authenticate traffic</a:t>
              </a:r>
              <a:endParaRPr b="0" i="0" sz="1300" u="none" cap="none" strike="noStrike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636363"/>
                </a:buClr>
                <a:buSzPts val="1800"/>
                <a:buFont typeface="Arial"/>
                <a:buNone/>
              </a:pPr>
              <a:r>
                <a:rPr b="0" i="0" lang="en" sz="1300" u="none" cap="none" strike="noStrike">
                  <a:latin typeface="Overpass"/>
                  <a:ea typeface="Overpass"/>
                  <a:cs typeface="Overpass"/>
                  <a:sym typeface="Overpass"/>
                </a:rPr>
                <a:t>Restrict by policy</a:t>
              </a:r>
              <a:endParaRPr b="0" i="0" sz="1300" u="none" cap="none" strike="noStrike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636363"/>
                </a:buClr>
                <a:buSzPts val="1800"/>
                <a:buFont typeface="Arial"/>
                <a:buNone/>
              </a:pPr>
              <a:r>
                <a:rPr b="0" i="0" lang="en" sz="1300" u="none" cap="none" strike="noStrike">
                  <a:latin typeface="Overpass"/>
                  <a:ea typeface="Overpass"/>
                  <a:cs typeface="Overpass"/>
                  <a:sym typeface="Overpass"/>
                </a:rPr>
                <a:t>Drop unwelcome calls</a:t>
              </a:r>
              <a:endParaRPr b="0" i="0" sz="1300" u="none" cap="none" strike="noStrike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636363"/>
                </a:buClr>
                <a:buSzPts val="1800"/>
                <a:buFont typeface="Arial"/>
                <a:buNone/>
              </a:pPr>
              <a:r>
                <a:rPr b="0" i="0" lang="en" sz="1300" u="none" cap="none" strike="noStrike">
                  <a:latin typeface="Overpass"/>
                  <a:ea typeface="Overpass"/>
                  <a:cs typeface="Overpass"/>
                  <a:sym typeface="Overpass"/>
                </a:rPr>
                <a:t>Protect backend services</a:t>
              </a:r>
              <a:endParaRPr b="0" i="0" sz="1300" u="none" cap="none" strike="noStrike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636363"/>
                </a:buClr>
                <a:buSzPts val="1800"/>
                <a:buFont typeface="Arial"/>
                <a:buNone/>
              </a:pPr>
              <a:r>
                <a:rPr b="0" i="0" lang="en" sz="1300" u="none" cap="none" strike="noStrike">
                  <a:latin typeface="Overpass"/>
                  <a:ea typeface="Overpass"/>
                  <a:cs typeface="Overpass"/>
                  <a:sym typeface="Overpass"/>
                </a:rPr>
                <a:t>Generate overage alerts</a:t>
              </a:r>
              <a:endParaRPr b="0" i="0" sz="1300" u="none" cap="none" strike="noStrike">
                <a:latin typeface="Overpass"/>
                <a:ea typeface="Overpass"/>
                <a:cs typeface="Overpass"/>
                <a:sym typeface="Overpas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636363"/>
                </a:buClr>
                <a:buSzPts val="1800"/>
                <a:buFont typeface="Arial"/>
                <a:buNone/>
              </a:pPr>
              <a:r>
                <a:rPr b="0" i="0" lang="en" sz="1300" u="none" cap="none" strike="noStrike">
                  <a:latin typeface="Overpass"/>
                  <a:ea typeface="Overpass"/>
                  <a:cs typeface="Overpass"/>
                  <a:sym typeface="Overpass"/>
                </a:rPr>
                <a:t>Impose rate limits</a:t>
              </a:r>
              <a:endParaRPr b="0" i="0" sz="1300" u="none" cap="none" strike="noStrike">
                <a:latin typeface="Overpass"/>
                <a:ea typeface="Overpass"/>
                <a:cs typeface="Overpass"/>
                <a:sym typeface="Overpass"/>
              </a:endParaRPr>
            </a:p>
          </p:txBody>
        </p:sp>
        <p:sp>
          <p:nvSpPr>
            <p:cNvPr id="1229" name="Google Shape;1229;p72"/>
            <p:cNvSpPr txBox="1"/>
            <p:nvPr/>
          </p:nvSpPr>
          <p:spPr>
            <a:xfrm>
              <a:off x="3828044" y="2739457"/>
              <a:ext cx="660000" cy="1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36363"/>
                </a:buClr>
                <a:buSzPts val="1400"/>
                <a:buFont typeface="Open Sans"/>
                <a:buNone/>
              </a:pPr>
              <a:r>
                <a:rPr b="1" i="0" lang="en" sz="1500" u="none" cap="none" strike="noStrike">
                  <a:latin typeface="Red Hat Text"/>
                  <a:ea typeface="Red Hat Text"/>
                  <a:cs typeface="Red Hat Text"/>
                  <a:sym typeface="Red Hat Text"/>
                </a:rPr>
                <a:t>API Key</a:t>
              </a:r>
              <a:endParaRPr b="1" i="0" sz="1500" u="none" cap="none" strike="noStrike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1230" name="Google Shape;1230;p72"/>
            <p:cNvSpPr txBox="1"/>
            <p:nvPr/>
          </p:nvSpPr>
          <p:spPr>
            <a:xfrm>
              <a:off x="5335693" y="2745166"/>
              <a:ext cx="1387500" cy="1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36363"/>
                </a:buClr>
                <a:buSzPts val="1400"/>
                <a:buFont typeface="Open Sans"/>
                <a:buNone/>
              </a:pPr>
              <a:r>
                <a:rPr b="1" i="0" lang="en" sz="1500" u="none" cap="none" strike="noStrike">
                  <a:latin typeface="Red Hat Text"/>
                  <a:ea typeface="Red Hat Text"/>
                  <a:cs typeface="Red Hat Text"/>
                  <a:sym typeface="Red Hat Text"/>
                </a:rPr>
                <a:t>App ID  / App Key</a:t>
              </a:r>
              <a:endParaRPr b="1" i="0" sz="1500" u="none" cap="none" strike="noStrike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pic>
          <p:nvPicPr>
            <p:cNvPr id="1231" name="Google Shape;1231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20377" y="3306354"/>
              <a:ext cx="1267825" cy="1034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2" name="Google Shape;1232;p72"/>
            <p:cNvSpPr txBox="1"/>
            <p:nvPr/>
          </p:nvSpPr>
          <p:spPr>
            <a:xfrm>
              <a:off x="7100224" y="2733700"/>
              <a:ext cx="1366200" cy="15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0925" lIns="121900" spcFirstLastPara="1" rIns="121900" wrap="square" tIns="609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36363"/>
                </a:buClr>
                <a:buSzPts val="1400"/>
                <a:buFont typeface="Open Sans"/>
                <a:buNone/>
              </a:pPr>
              <a:r>
                <a:rPr b="1" i="0" lang="en" sz="1500" u="none" cap="none" strike="noStrike">
                  <a:latin typeface="Red Hat Text"/>
                  <a:ea typeface="Red Hat Text"/>
                  <a:cs typeface="Red Hat Text"/>
                  <a:sym typeface="Red Hat Text"/>
                </a:rPr>
                <a:t>OpenID Connect</a:t>
              </a:r>
              <a:endParaRPr b="1" i="0" sz="1500" u="none" cap="none" strike="noStrike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cxnSp>
        <p:nvCxnSpPr>
          <p:cNvPr id="1233" name="Google Shape;1233;p72"/>
          <p:cNvCxnSpPr/>
          <p:nvPr/>
        </p:nvCxnSpPr>
        <p:spPr>
          <a:xfrm flipH="1" rot="10800000">
            <a:off x="3969967" y="2900131"/>
            <a:ext cx="1523100" cy="108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234" name="Google Shape;1234;p72"/>
          <p:cNvCxnSpPr/>
          <p:nvPr/>
        </p:nvCxnSpPr>
        <p:spPr>
          <a:xfrm flipH="1" rot="10800000">
            <a:off x="6035833" y="2885131"/>
            <a:ext cx="1523100" cy="108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72"/>
          <p:cNvCxnSpPr/>
          <p:nvPr/>
        </p:nvCxnSpPr>
        <p:spPr>
          <a:xfrm flipH="1" rot="10800000">
            <a:off x="8101700" y="2884764"/>
            <a:ext cx="1523100" cy="108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  <p:cxnSp>
        <p:nvCxnSpPr>
          <p:cNvPr id="1236" name="Google Shape;1236;p72"/>
          <p:cNvCxnSpPr/>
          <p:nvPr/>
        </p:nvCxnSpPr>
        <p:spPr>
          <a:xfrm flipH="1" rot="10800000">
            <a:off x="10167567" y="2900131"/>
            <a:ext cx="1523100" cy="108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73"/>
          <p:cNvSpPr txBox="1"/>
          <p:nvPr>
            <p:ph type="title"/>
          </p:nvPr>
        </p:nvSpPr>
        <p:spPr>
          <a:xfrm>
            <a:off x="2100000" y="2486650"/>
            <a:ext cx="7992000" cy="12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Solution Demo</a:t>
            </a:r>
            <a:endParaRPr sz="3600"/>
          </a:p>
        </p:txBody>
      </p:sp>
      <p:sp>
        <p:nvSpPr>
          <p:cNvPr id="1242" name="Google Shape;1242;p7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4" name="Google Shape;1244;p73"/>
          <p:cNvSpPr txBox="1"/>
          <p:nvPr/>
        </p:nvSpPr>
        <p:spPr>
          <a:xfrm>
            <a:off x="2100000" y="3763150"/>
            <a:ext cx="75366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Rules to show impact analysis</a:t>
            </a:r>
            <a:endParaRPr sz="2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Proposed Solution Architecture</a:t>
            </a:r>
            <a:endParaRPr b="1" sz="3000"/>
          </a:p>
        </p:txBody>
      </p:sp>
      <p:sp>
        <p:nvSpPr>
          <p:cNvPr id="1250" name="Google Shape;1250;p7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7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2" name="Google Shape;1252;p7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74"/>
          <p:cNvSpPr/>
          <p:nvPr/>
        </p:nvSpPr>
        <p:spPr>
          <a:xfrm>
            <a:off x="426275" y="1789600"/>
            <a:ext cx="1827900" cy="3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74"/>
          <p:cNvSpPr txBox="1"/>
          <p:nvPr/>
        </p:nvSpPr>
        <p:spPr>
          <a:xfrm>
            <a:off x="770050" y="2665024"/>
            <a:ext cx="10443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Master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File</a:t>
            </a:r>
            <a:endParaRPr sz="1900"/>
          </a:p>
        </p:txBody>
      </p:sp>
      <p:cxnSp>
        <p:nvCxnSpPr>
          <p:cNvPr id="1255" name="Google Shape;1255;p74"/>
          <p:cNvCxnSpPr/>
          <p:nvPr/>
        </p:nvCxnSpPr>
        <p:spPr>
          <a:xfrm>
            <a:off x="2254250" y="274875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6" name="Google Shape;1256;p74"/>
          <p:cNvSpPr txBox="1"/>
          <p:nvPr/>
        </p:nvSpPr>
        <p:spPr>
          <a:xfrm>
            <a:off x="2301200" y="2306900"/>
            <a:ext cx="731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SNMP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57" name="Google Shape;1257;p74"/>
          <p:cNvSpPr txBox="1"/>
          <p:nvPr/>
        </p:nvSpPr>
        <p:spPr>
          <a:xfrm>
            <a:off x="770050" y="3673050"/>
            <a:ext cx="10443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RUP</a:t>
            </a:r>
            <a:endParaRPr sz="1900"/>
          </a:p>
        </p:txBody>
      </p:sp>
      <p:sp>
        <p:nvSpPr>
          <p:cNvPr id="1258" name="Google Shape;1258;p74"/>
          <p:cNvSpPr txBox="1"/>
          <p:nvPr/>
        </p:nvSpPr>
        <p:spPr>
          <a:xfrm>
            <a:off x="770050" y="4417975"/>
            <a:ext cx="10443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Other</a:t>
            </a:r>
            <a:endParaRPr sz="1900"/>
          </a:p>
        </p:txBody>
      </p:sp>
      <p:sp>
        <p:nvSpPr>
          <p:cNvPr id="1259" name="Google Shape;1259;p74"/>
          <p:cNvSpPr txBox="1"/>
          <p:nvPr/>
        </p:nvSpPr>
        <p:spPr>
          <a:xfrm>
            <a:off x="582250" y="1767200"/>
            <a:ext cx="1419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ed Hat Text"/>
                <a:ea typeface="Red Hat Text"/>
                <a:cs typeface="Red Hat Text"/>
                <a:sym typeface="Red Hat Text"/>
              </a:rPr>
              <a:t>System Impacted</a:t>
            </a:r>
            <a:endParaRPr b="1" sz="18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1260" name="Google Shape;1260;p74"/>
          <p:cNvGrpSpPr/>
          <p:nvPr/>
        </p:nvGrpSpPr>
        <p:grpSpPr>
          <a:xfrm>
            <a:off x="3079913" y="1795750"/>
            <a:ext cx="2431213" cy="3369300"/>
            <a:chOff x="3833675" y="1948150"/>
            <a:chExt cx="2431213" cy="3369300"/>
          </a:xfrm>
        </p:grpSpPr>
        <p:sp>
          <p:nvSpPr>
            <p:cNvPr id="1261" name="Google Shape;1261;p74"/>
            <p:cNvSpPr/>
            <p:nvPr/>
          </p:nvSpPr>
          <p:spPr>
            <a:xfrm>
              <a:off x="3833675" y="1948150"/>
              <a:ext cx="2431200" cy="3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4"/>
            <p:cNvSpPr txBox="1"/>
            <p:nvPr/>
          </p:nvSpPr>
          <p:spPr>
            <a:xfrm>
              <a:off x="4229825" y="2054250"/>
              <a:ext cx="16389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ed Hat Text"/>
                  <a:ea typeface="Red Hat Text"/>
                  <a:cs typeface="Red Hat Text"/>
                  <a:sym typeface="Red Hat Text"/>
                </a:rPr>
                <a:t>Red Hat Integration</a:t>
              </a:r>
              <a:endParaRPr b="1" sz="18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grpSp>
          <p:nvGrpSpPr>
            <p:cNvPr id="1263" name="Google Shape;1263;p74"/>
            <p:cNvGrpSpPr/>
            <p:nvPr/>
          </p:nvGrpSpPr>
          <p:grpSpPr>
            <a:xfrm>
              <a:off x="4472436" y="2810600"/>
              <a:ext cx="1044300" cy="553200"/>
              <a:chOff x="6689726" y="2503750"/>
              <a:chExt cx="1450618" cy="828516"/>
            </a:xfrm>
          </p:grpSpPr>
          <p:sp>
            <p:nvSpPr>
              <p:cNvPr id="1264" name="Google Shape;1264;p74"/>
              <p:cNvSpPr/>
              <p:nvPr/>
            </p:nvSpPr>
            <p:spPr>
              <a:xfrm>
                <a:off x="6689726" y="2721502"/>
                <a:ext cx="665469" cy="414253"/>
              </a:xfrm>
              <a:prstGeom prst="flowChartMagneticDrum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74"/>
              <p:cNvSpPr/>
              <p:nvPr/>
            </p:nvSpPr>
            <p:spPr>
              <a:xfrm>
                <a:off x="7054689" y="2503750"/>
                <a:ext cx="1085655" cy="828516"/>
              </a:xfrm>
              <a:prstGeom prst="flowChartMagneticDrum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6" name="Google Shape;1266;p74"/>
            <p:cNvSpPr txBox="1"/>
            <p:nvPr/>
          </p:nvSpPr>
          <p:spPr>
            <a:xfrm>
              <a:off x="3833688" y="4073850"/>
              <a:ext cx="2431200" cy="104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ed Hat Text"/>
                <a:buChar char="●"/>
              </a:pP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Connector</a:t>
              </a: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s - File, SNMP, Database - 200+</a:t>
              </a:r>
              <a:endParaRPr sz="1200"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ed Hat Text"/>
                <a:buChar char="●"/>
              </a:pP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Messaging (Kafka, JMS)</a:t>
              </a:r>
              <a:endParaRPr sz="1200"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ed Hat Text"/>
                <a:buChar char="●"/>
              </a:pP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Fuse - Camel Routes to invoke Rules</a:t>
              </a:r>
              <a:endParaRPr sz="12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267" name="Google Shape;1267;p74"/>
          <p:cNvGrpSpPr/>
          <p:nvPr/>
        </p:nvGrpSpPr>
        <p:grpSpPr>
          <a:xfrm>
            <a:off x="6336863" y="1795750"/>
            <a:ext cx="2431200" cy="3369300"/>
            <a:chOff x="6754550" y="1919600"/>
            <a:chExt cx="2431200" cy="3369300"/>
          </a:xfrm>
        </p:grpSpPr>
        <p:sp>
          <p:nvSpPr>
            <p:cNvPr id="1268" name="Google Shape;1268;p74"/>
            <p:cNvSpPr/>
            <p:nvPr/>
          </p:nvSpPr>
          <p:spPr>
            <a:xfrm>
              <a:off x="6754550" y="1919600"/>
              <a:ext cx="2431200" cy="3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4"/>
            <p:cNvSpPr txBox="1"/>
            <p:nvPr/>
          </p:nvSpPr>
          <p:spPr>
            <a:xfrm>
              <a:off x="6754562" y="2054250"/>
              <a:ext cx="2341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ed Hat Text"/>
                  <a:ea typeface="Red Hat Text"/>
                  <a:cs typeface="Red Hat Text"/>
                  <a:sym typeface="Red Hat Text"/>
                </a:rPr>
                <a:t>Decisions Manager - System Impact Rules</a:t>
              </a:r>
              <a:endParaRPr b="1" sz="18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1270" name="Google Shape;1270;p74"/>
          <p:cNvGrpSpPr/>
          <p:nvPr/>
        </p:nvGrpSpPr>
        <p:grpSpPr>
          <a:xfrm>
            <a:off x="9480200" y="1789600"/>
            <a:ext cx="2431200" cy="3369300"/>
            <a:chOff x="9675425" y="1919600"/>
            <a:chExt cx="2431200" cy="3369300"/>
          </a:xfrm>
        </p:grpSpPr>
        <p:sp>
          <p:nvSpPr>
            <p:cNvPr id="1271" name="Google Shape;1271;p74"/>
            <p:cNvSpPr/>
            <p:nvPr/>
          </p:nvSpPr>
          <p:spPr>
            <a:xfrm>
              <a:off x="9675425" y="1919600"/>
              <a:ext cx="2431200" cy="3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4"/>
            <p:cNvSpPr txBox="1"/>
            <p:nvPr/>
          </p:nvSpPr>
          <p:spPr>
            <a:xfrm>
              <a:off x="9789050" y="2054250"/>
              <a:ext cx="22080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ed Hat Text"/>
                  <a:ea typeface="Red Hat Text"/>
                  <a:cs typeface="Red Hat Text"/>
                  <a:sym typeface="Red Hat Text"/>
                </a:rPr>
                <a:t>Process Automation Manager or ITSM</a:t>
              </a:r>
              <a:endParaRPr b="1" sz="18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pic>
        <p:nvPicPr>
          <p:cNvPr id="1273" name="Google Shape;12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737" y="2876813"/>
            <a:ext cx="1495475" cy="119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74"/>
          <p:cNvSpPr txBox="1"/>
          <p:nvPr/>
        </p:nvSpPr>
        <p:spPr>
          <a:xfrm>
            <a:off x="6336875" y="4226250"/>
            <a:ext cx="24312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Business Rules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Decisions Model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Decisions Table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275" name="Google Shape;127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6350" y="2882962"/>
            <a:ext cx="1818897" cy="11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74"/>
          <p:cNvSpPr txBox="1"/>
          <p:nvPr/>
        </p:nvSpPr>
        <p:spPr>
          <a:xfrm>
            <a:off x="9480200" y="4226250"/>
            <a:ext cx="24312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Streamline IT processes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Manage workflows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Orchestrate Rules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277" name="Google Shape;1277;p74"/>
          <p:cNvCxnSpPr/>
          <p:nvPr/>
        </p:nvCxnSpPr>
        <p:spPr>
          <a:xfrm>
            <a:off x="5511125" y="347110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8" name="Google Shape;1278;p74"/>
          <p:cNvCxnSpPr>
            <a:endCxn id="1271" idx="1"/>
          </p:cNvCxnSpPr>
          <p:nvPr/>
        </p:nvCxnSpPr>
        <p:spPr>
          <a:xfrm>
            <a:off x="8768000" y="3470950"/>
            <a:ext cx="712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9" name="Google Shape;1279;p74"/>
          <p:cNvSpPr/>
          <p:nvPr/>
        </p:nvSpPr>
        <p:spPr>
          <a:xfrm>
            <a:off x="3123675" y="5261150"/>
            <a:ext cx="8787600" cy="7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74"/>
          <p:cNvSpPr txBox="1"/>
          <p:nvPr/>
        </p:nvSpPr>
        <p:spPr>
          <a:xfrm>
            <a:off x="4178662" y="5390700"/>
            <a:ext cx="6469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ed Hat Text"/>
                <a:ea typeface="Red Hat Text"/>
                <a:cs typeface="Red Hat Text"/>
                <a:sym typeface="Red Hat Text"/>
              </a:rPr>
              <a:t>OpenShift Container Platform and Container Storage</a:t>
            </a:r>
            <a:endParaRPr b="1" sz="18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1281" name="Google Shape;1281;p74"/>
          <p:cNvCxnSpPr/>
          <p:nvPr/>
        </p:nvCxnSpPr>
        <p:spPr>
          <a:xfrm>
            <a:off x="2254250" y="356550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2" name="Google Shape;1282;p74"/>
          <p:cNvCxnSpPr/>
          <p:nvPr/>
        </p:nvCxnSpPr>
        <p:spPr>
          <a:xfrm>
            <a:off x="2254250" y="456190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3" name="Google Shape;1283;p74"/>
          <p:cNvSpPr txBox="1"/>
          <p:nvPr/>
        </p:nvSpPr>
        <p:spPr>
          <a:xfrm>
            <a:off x="2301200" y="3119700"/>
            <a:ext cx="731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Logs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84" name="Google Shape;1284;p74"/>
          <p:cNvSpPr txBox="1"/>
          <p:nvPr/>
        </p:nvSpPr>
        <p:spPr>
          <a:xfrm>
            <a:off x="2301200" y="4123925"/>
            <a:ext cx="731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DB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285" name="Google Shape;128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336" y="3269186"/>
            <a:ext cx="2240298" cy="5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5"/>
          <p:cNvSpPr/>
          <p:nvPr/>
        </p:nvSpPr>
        <p:spPr>
          <a:xfrm>
            <a:off x="538999" y="4815402"/>
            <a:ext cx="10758300" cy="127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75"/>
          <p:cNvSpPr/>
          <p:nvPr/>
        </p:nvSpPr>
        <p:spPr>
          <a:xfrm>
            <a:off x="538999" y="1696325"/>
            <a:ext cx="10758300" cy="3012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75"/>
          <p:cNvSpPr/>
          <p:nvPr/>
        </p:nvSpPr>
        <p:spPr>
          <a:xfrm>
            <a:off x="824213" y="1811850"/>
            <a:ext cx="3296700" cy="216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sz="15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3" name="Google Shape;1293;p75"/>
          <p:cNvSpPr/>
          <p:nvPr/>
        </p:nvSpPr>
        <p:spPr>
          <a:xfrm>
            <a:off x="4241038" y="1811511"/>
            <a:ext cx="3296700" cy="216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sz="15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4" name="Google Shape;1294;p75"/>
          <p:cNvSpPr/>
          <p:nvPr/>
        </p:nvSpPr>
        <p:spPr>
          <a:xfrm>
            <a:off x="7657864" y="1811849"/>
            <a:ext cx="3296700" cy="216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sz="15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5" name="Google Shape;1295;p75"/>
          <p:cNvSpPr/>
          <p:nvPr/>
        </p:nvSpPr>
        <p:spPr>
          <a:xfrm>
            <a:off x="1031870" y="2778495"/>
            <a:ext cx="2812800" cy="10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Red Hat Text"/>
                <a:ea typeface="Red Hat Text"/>
                <a:cs typeface="Red Hat Text"/>
                <a:sym typeface="Red Hat Text"/>
              </a:rPr>
              <a:t>BUILD  &amp; MIGRATE APPS </a:t>
            </a:r>
            <a:endParaRPr sz="1700">
              <a:solidFill>
                <a:schemeClr val="accent3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296" name="Google Shape;1296;p75"/>
          <p:cNvSpPr/>
          <p:nvPr/>
        </p:nvSpPr>
        <p:spPr>
          <a:xfrm>
            <a:off x="4461015" y="2778495"/>
            <a:ext cx="2816100" cy="10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COMPOSE &amp; INTEGRATE </a:t>
            </a:r>
            <a:r>
              <a:rPr lang="en" sz="17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APPS</a:t>
            </a:r>
            <a:endParaRPr sz="17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7" name="Google Shape;1297;p75"/>
          <p:cNvSpPr/>
          <p:nvPr/>
        </p:nvSpPr>
        <p:spPr>
          <a:xfrm>
            <a:off x="7937003" y="2778495"/>
            <a:ext cx="2816100" cy="102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AUTOMATE &amp; OPTIMIZE BUSINESS PROCESSES &amp; RULES</a:t>
            </a:r>
            <a:endParaRPr sz="1700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8" name="Google Shape;1298;p75"/>
          <p:cNvSpPr txBox="1"/>
          <p:nvPr/>
        </p:nvSpPr>
        <p:spPr>
          <a:xfrm>
            <a:off x="7381572" y="4834236"/>
            <a:ext cx="39255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Create, run and maintain traditional and cloud-native apps for on-premise, cloud or hybrid architectures</a:t>
            </a:r>
            <a:endParaRPr sz="16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299" name="Google Shape;129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159" y="5220165"/>
            <a:ext cx="745213" cy="29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7638" y="5173818"/>
            <a:ext cx="820640" cy="390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185" y="5039663"/>
            <a:ext cx="745222" cy="51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8727" y="5039663"/>
            <a:ext cx="820638" cy="568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75"/>
          <p:cNvSpPr txBox="1"/>
          <p:nvPr/>
        </p:nvSpPr>
        <p:spPr>
          <a:xfrm>
            <a:off x="996902" y="5768076"/>
            <a:ext cx="11817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PHYSICAL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04" name="Google Shape;1304;p75"/>
          <p:cNvSpPr txBox="1"/>
          <p:nvPr/>
        </p:nvSpPr>
        <p:spPr>
          <a:xfrm>
            <a:off x="2522052" y="5768076"/>
            <a:ext cx="1011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VIRTUAL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05" name="Google Shape;1305;p75"/>
          <p:cNvSpPr txBox="1"/>
          <p:nvPr/>
        </p:nvSpPr>
        <p:spPr>
          <a:xfrm>
            <a:off x="3762814" y="5774130"/>
            <a:ext cx="15675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PRIVATE CLOUD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06" name="Google Shape;1306;p75"/>
          <p:cNvSpPr txBox="1"/>
          <p:nvPr/>
        </p:nvSpPr>
        <p:spPr>
          <a:xfrm>
            <a:off x="5513598" y="5774130"/>
            <a:ext cx="14913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PUBLIC CLOUD</a:t>
            </a:r>
            <a:endParaRPr sz="12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07" name="Google Shape;1307;p75"/>
          <p:cNvSpPr txBox="1"/>
          <p:nvPr>
            <p:ph idx="4294967295" type="title"/>
          </p:nvPr>
        </p:nvSpPr>
        <p:spPr>
          <a:xfrm>
            <a:off x="884963" y="390125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Red Hat App Services on OpenShift </a:t>
            </a:r>
            <a:endParaRPr sz="4300"/>
          </a:p>
        </p:txBody>
      </p:sp>
      <p:sp>
        <p:nvSpPr>
          <p:cNvPr id="1308" name="Google Shape;1308;p75"/>
          <p:cNvSpPr txBox="1"/>
          <p:nvPr>
            <p:ph idx="4" type="subTitle"/>
          </p:nvPr>
        </p:nvSpPr>
        <p:spPr>
          <a:xfrm>
            <a:off x="611338" y="1005125"/>
            <a:ext cx="10422000" cy="70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000"/>
              </a:spcAft>
              <a:buNone/>
            </a:pPr>
            <a:r>
              <a:rPr lang="en" sz="3100"/>
              <a:t>Modernize and innovate at your own pace</a:t>
            </a:r>
            <a:endParaRPr sz="3100"/>
          </a:p>
        </p:txBody>
      </p:sp>
      <p:pic>
        <p:nvPicPr>
          <p:cNvPr id="1309" name="Google Shape;1309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38794" y="2001907"/>
            <a:ext cx="1867712" cy="62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9007" y="2001907"/>
            <a:ext cx="2059578" cy="68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1" name="Google Shape;1311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37017" y="2071102"/>
            <a:ext cx="2717315" cy="516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7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59696" y="4015549"/>
            <a:ext cx="2059579" cy="598817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75"/>
          <p:cNvSpPr txBox="1"/>
          <p:nvPr>
            <p:ph idx="12" type="sldNum"/>
          </p:nvPr>
        </p:nvSpPr>
        <p:spPr>
          <a:xfrm>
            <a:off x="109300" y="8226075"/>
            <a:ext cx="975600" cy="19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6"/>
          <p:cNvSpPr txBox="1"/>
          <p:nvPr>
            <p:ph type="title"/>
          </p:nvPr>
        </p:nvSpPr>
        <p:spPr>
          <a:xfrm>
            <a:off x="2100000" y="2486650"/>
            <a:ext cx="7992000" cy="12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Next Steps</a:t>
            </a:r>
            <a:endParaRPr sz="3600"/>
          </a:p>
        </p:txBody>
      </p:sp>
      <p:sp>
        <p:nvSpPr>
          <p:cNvPr id="1319" name="Google Shape;1319;p7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7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1" name="Google Shape;1321;p76"/>
          <p:cNvSpPr txBox="1"/>
          <p:nvPr/>
        </p:nvSpPr>
        <p:spPr>
          <a:xfrm>
            <a:off x="2100000" y="3763150"/>
            <a:ext cx="75366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77"/>
          <p:cNvSpPr txBox="1"/>
          <p:nvPr>
            <p:ph idx="1" type="subTitle"/>
          </p:nvPr>
        </p:nvSpPr>
        <p:spPr>
          <a:xfrm>
            <a:off x="2083725" y="3008425"/>
            <a:ext cx="1874100" cy="152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Ted Craig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Executive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703-929-4685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tcraig@redhat.com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7"/>
          <p:cNvSpPr txBox="1"/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28" name="Google Shape;1328;p77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9" name="Google Shape;1329;p77"/>
          <p:cNvSpPr txBox="1"/>
          <p:nvPr/>
        </p:nvSpPr>
        <p:spPr>
          <a:xfrm>
            <a:off x="4152750" y="2929025"/>
            <a:ext cx="30000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Nimish Rawal</a:t>
            </a:r>
            <a:endParaRPr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Solutions Specialist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202-412-5973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nrawal@redhat.com</a:t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78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Monitoring Business Processes and Transactions in your organization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5" name="Google Shape;1335;p78"/>
          <p:cNvSpPr txBox="1"/>
          <p:nvPr>
            <p:ph idx="12" type="sldNum"/>
          </p:nvPr>
        </p:nvSpPr>
        <p:spPr>
          <a:xfrm>
            <a:off x="179070" y="6333192"/>
            <a:ext cx="4809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6" name="Google Shape;1336;p78"/>
          <p:cNvSpPr/>
          <p:nvPr/>
        </p:nvSpPr>
        <p:spPr>
          <a:xfrm>
            <a:off x="5006800" y="3424350"/>
            <a:ext cx="5712000" cy="52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Fuse/Camel</a:t>
            </a:r>
            <a:endParaRPr b="1" sz="2000"/>
          </a:p>
        </p:txBody>
      </p:sp>
      <p:grpSp>
        <p:nvGrpSpPr>
          <p:cNvPr id="1337" name="Google Shape;1337;p78"/>
          <p:cNvGrpSpPr/>
          <p:nvPr/>
        </p:nvGrpSpPr>
        <p:grpSpPr>
          <a:xfrm>
            <a:off x="5006800" y="4215325"/>
            <a:ext cx="5712000" cy="524700"/>
            <a:chOff x="3711400" y="4291525"/>
            <a:chExt cx="5712000" cy="524700"/>
          </a:xfrm>
        </p:grpSpPr>
        <p:sp>
          <p:nvSpPr>
            <p:cNvPr id="1338" name="Google Shape;1338;p78"/>
            <p:cNvSpPr/>
            <p:nvPr/>
          </p:nvSpPr>
          <p:spPr>
            <a:xfrm>
              <a:off x="3711400" y="4291525"/>
              <a:ext cx="5712000" cy="5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Messaging</a:t>
              </a:r>
              <a:endParaRPr b="1" sz="2000"/>
            </a:p>
          </p:txBody>
        </p:sp>
        <p:sp>
          <p:nvSpPr>
            <p:cNvPr id="1339" name="Google Shape;1339;p78"/>
            <p:cNvSpPr/>
            <p:nvPr/>
          </p:nvSpPr>
          <p:spPr>
            <a:xfrm>
              <a:off x="4197550" y="4415575"/>
              <a:ext cx="659700" cy="276600"/>
            </a:xfrm>
            <a:prstGeom prst="flowChartMagneticDrum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8"/>
            <p:cNvSpPr/>
            <p:nvPr/>
          </p:nvSpPr>
          <p:spPr>
            <a:xfrm>
              <a:off x="5051150" y="4415575"/>
              <a:ext cx="659700" cy="276600"/>
            </a:xfrm>
            <a:prstGeom prst="flowChartMagneticDrum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8"/>
            <p:cNvSpPr/>
            <p:nvPr/>
          </p:nvSpPr>
          <p:spPr>
            <a:xfrm>
              <a:off x="7495250" y="4415575"/>
              <a:ext cx="659700" cy="276600"/>
            </a:xfrm>
            <a:prstGeom prst="flowChartMagneticDrum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8"/>
            <p:cNvSpPr/>
            <p:nvPr/>
          </p:nvSpPr>
          <p:spPr>
            <a:xfrm>
              <a:off x="8365925" y="4415575"/>
              <a:ext cx="659700" cy="276600"/>
            </a:xfrm>
            <a:prstGeom prst="flowChartMagneticDrum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3" name="Google Shape;1343;p78"/>
          <p:cNvGrpSpPr/>
          <p:nvPr/>
        </p:nvGrpSpPr>
        <p:grpSpPr>
          <a:xfrm>
            <a:off x="5125816" y="5148635"/>
            <a:ext cx="5473966" cy="1547561"/>
            <a:chOff x="-3521208" y="1554408"/>
            <a:chExt cx="6514300" cy="1635900"/>
          </a:xfrm>
        </p:grpSpPr>
        <p:sp>
          <p:nvSpPr>
            <p:cNvPr id="1344" name="Google Shape;1344;p78"/>
            <p:cNvSpPr txBox="1"/>
            <p:nvPr/>
          </p:nvSpPr>
          <p:spPr>
            <a:xfrm>
              <a:off x="-3521208" y="1554408"/>
              <a:ext cx="8544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RUP</a:t>
              </a:r>
              <a:endParaRPr/>
            </a:p>
          </p:txBody>
        </p:sp>
        <p:sp>
          <p:nvSpPr>
            <p:cNvPr id="1345" name="Google Shape;1345;p78"/>
            <p:cNvSpPr txBox="1"/>
            <p:nvPr/>
          </p:nvSpPr>
          <p:spPr>
            <a:xfrm>
              <a:off x="-3521208" y="2164008"/>
              <a:ext cx="8544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EUP</a:t>
              </a:r>
              <a:endParaRPr/>
            </a:p>
          </p:txBody>
        </p:sp>
        <p:sp>
          <p:nvSpPr>
            <p:cNvPr id="1346" name="Google Shape;1346;p78"/>
            <p:cNvSpPr txBox="1"/>
            <p:nvPr/>
          </p:nvSpPr>
          <p:spPr>
            <a:xfrm>
              <a:off x="-2403608" y="1859208"/>
              <a:ext cx="8544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MeF</a:t>
              </a:r>
              <a:endParaRPr/>
            </a:p>
          </p:txBody>
        </p:sp>
        <p:sp>
          <p:nvSpPr>
            <p:cNvPr id="1347" name="Google Shape;1347;p78"/>
            <p:cNvSpPr txBox="1"/>
            <p:nvPr/>
          </p:nvSpPr>
          <p:spPr>
            <a:xfrm>
              <a:off x="-1286008" y="15544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CADE2</a:t>
              </a:r>
              <a:endParaRPr/>
            </a:p>
          </p:txBody>
        </p:sp>
        <p:sp>
          <p:nvSpPr>
            <p:cNvPr id="1348" name="Google Shape;1348;p78"/>
            <p:cNvSpPr txBox="1"/>
            <p:nvPr/>
          </p:nvSpPr>
          <p:spPr>
            <a:xfrm>
              <a:off x="-1286008" y="2265608"/>
              <a:ext cx="1044300" cy="837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Master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File</a:t>
              </a:r>
              <a:endParaRPr/>
            </a:p>
          </p:txBody>
        </p:sp>
        <p:sp>
          <p:nvSpPr>
            <p:cNvPr id="1349" name="Google Shape;1349;p78"/>
            <p:cNvSpPr txBox="1"/>
            <p:nvPr/>
          </p:nvSpPr>
          <p:spPr>
            <a:xfrm>
              <a:off x="1863592" y="15544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RRP</a:t>
              </a:r>
              <a:endParaRPr/>
            </a:p>
          </p:txBody>
        </p:sp>
        <p:sp>
          <p:nvSpPr>
            <p:cNvPr id="1350" name="Google Shape;1350;p78"/>
            <p:cNvSpPr txBox="1"/>
            <p:nvPr/>
          </p:nvSpPr>
          <p:spPr>
            <a:xfrm>
              <a:off x="1761992" y="23672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AUR</a:t>
              </a:r>
              <a:endParaRPr/>
            </a:p>
          </p:txBody>
        </p:sp>
        <p:sp>
          <p:nvSpPr>
            <p:cNvPr id="1351" name="Google Shape;1351;p78"/>
            <p:cNvSpPr txBox="1"/>
            <p:nvPr/>
          </p:nvSpPr>
          <p:spPr>
            <a:xfrm>
              <a:off x="339358" y="19608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IDRS</a:t>
              </a:r>
              <a:endParaRPr/>
            </a:p>
          </p:txBody>
        </p:sp>
        <p:sp>
          <p:nvSpPr>
            <p:cNvPr id="1352" name="Google Shape;1352;p78"/>
            <p:cNvSpPr txBox="1"/>
            <p:nvPr/>
          </p:nvSpPr>
          <p:spPr>
            <a:xfrm>
              <a:off x="34792" y="27736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CFOL</a:t>
              </a:r>
              <a:endParaRPr/>
            </a:p>
          </p:txBody>
        </p:sp>
        <p:sp>
          <p:nvSpPr>
            <p:cNvPr id="1353" name="Google Shape;1353;p78"/>
            <p:cNvSpPr txBox="1"/>
            <p:nvPr/>
          </p:nvSpPr>
          <p:spPr>
            <a:xfrm>
              <a:off x="-2505208" y="2773608"/>
              <a:ext cx="8544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AIR</a:t>
              </a:r>
              <a:endParaRPr/>
            </a:p>
          </p:txBody>
        </p:sp>
        <p:cxnSp>
          <p:nvCxnSpPr>
            <p:cNvPr id="1354" name="Google Shape;1354;p78"/>
            <p:cNvCxnSpPr>
              <a:stCxn id="1344" idx="3"/>
              <a:endCxn id="1346" idx="1"/>
            </p:cNvCxnSpPr>
            <p:nvPr/>
          </p:nvCxnSpPr>
          <p:spPr>
            <a:xfrm>
              <a:off x="-2666808" y="1762758"/>
              <a:ext cx="2631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5" name="Google Shape;1355;p78"/>
            <p:cNvCxnSpPr>
              <a:stCxn id="1345" idx="3"/>
              <a:endCxn id="1346" idx="1"/>
            </p:cNvCxnSpPr>
            <p:nvPr/>
          </p:nvCxnSpPr>
          <p:spPr>
            <a:xfrm flipH="1" rot="10800000">
              <a:off x="-2666808" y="2067558"/>
              <a:ext cx="2631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6" name="Google Shape;1356;p78"/>
            <p:cNvCxnSpPr>
              <a:stCxn id="1353" idx="3"/>
              <a:endCxn id="1348" idx="1"/>
            </p:cNvCxnSpPr>
            <p:nvPr/>
          </p:nvCxnSpPr>
          <p:spPr>
            <a:xfrm flipH="1" rot="10800000">
              <a:off x="-1650808" y="2684358"/>
              <a:ext cx="364800" cy="29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7" name="Google Shape;1357;p78"/>
            <p:cNvCxnSpPr>
              <a:endCxn id="1353" idx="3"/>
            </p:cNvCxnSpPr>
            <p:nvPr/>
          </p:nvCxnSpPr>
          <p:spPr>
            <a:xfrm flipH="1">
              <a:off x="-1650808" y="2932458"/>
              <a:ext cx="362400" cy="4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8" name="Google Shape;1358;p78"/>
            <p:cNvCxnSpPr>
              <a:stCxn id="1346" idx="3"/>
              <a:endCxn id="1347" idx="1"/>
            </p:cNvCxnSpPr>
            <p:nvPr/>
          </p:nvCxnSpPr>
          <p:spPr>
            <a:xfrm flipH="1" rot="10800000">
              <a:off x="-1549208" y="1762758"/>
              <a:ext cx="2631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59" name="Google Shape;1359;p78"/>
            <p:cNvCxnSpPr>
              <a:stCxn id="1346" idx="3"/>
            </p:cNvCxnSpPr>
            <p:nvPr/>
          </p:nvCxnSpPr>
          <p:spPr>
            <a:xfrm>
              <a:off x="-1549208" y="2067558"/>
              <a:ext cx="271200" cy="34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0" name="Google Shape;1360;p78"/>
            <p:cNvCxnSpPr>
              <a:stCxn id="1347" idx="3"/>
              <a:endCxn id="1349" idx="1"/>
            </p:cNvCxnSpPr>
            <p:nvPr/>
          </p:nvCxnSpPr>
          <p:spPr>
            <a:xfrm>
              <a:off x="-156508" y="1762758"/>
              <a:ext cx="2019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1" name="Google Shape;1361;p78"/>
            <p:cNvCxnSpPr>
              <a:stCxn id="1348" idx="3"/>
              <a:endCxn id="1351" idx="1"/>
            </p:cNvCxnSpPr>
            <p:nvPr/>
          </p:nvCxnSpPr>
          <p:spPr>
            <a:xfrm flipH="1" rot="10800000">
              <a:off x="-241708" y="2169008"/>
              <a:ext cx="581100" cy="51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2" name="Google Shape;1362;p78"/>
            <p:cNvCxnSpPr>
              <a:stCxn id="1347" idx="3"/>
              <a:endCxn id="1351" idx="1"/>
            </p:cNvCxnSpPr>
            <p:nvPr/>
          </p:nvCxnSpPr>
          <p:spPr>
            <a:xfrm>
              <a:off x="-156508" y="1762758"/>
              <a:ext cx="495900" cy="4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3" name="Google Shape;1363;p78"/>
            <p:cNvCxnSpPr>
              <a:stCxn id="1351" idx="3"/>
              <a:endCxn id="1349" idx="1"/>
            </p:cNvCxnSpPr>
            <p:nvPr/>
          </p:nvCxnSpPr>
          <p:spPr>
            <a:xfrm flipH="1" rot="10800000">
              <a:off x="1468858" y="1762658"/>
              <a:ext cx="394800" cy="4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4" name="Google Shape;1364;p78"/>
            <p:cNvCxnSpPr>
              <a:stCxn id="1348" idx="3"/>
              <a:endCxn id="1352" idx="1"/>
            </p:cNvCxnSpPr>
            <p:nvPr/>
          </p:nvCxnSpPr>
          <p:spPr>
            <a:xfrm>
              <a:off x="-241708" y="2684408"/>
              <a:ext cx="276300" cy="29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65" name="Google Shape;1365;p78"/>
            <p:cNvCxnSpPr>
              <a:stCxn id="1348" idx="3"/>
              <a:endCxn id="1350" idx="1"/>
            </p:cNvCxnSpPr>
            <p:nvPr/>
          </p:nvCxnSpPr>
          <p:spPr>
            <a:xfrm flipH="1" rot="10800000">
              <a:off x="-241708" y="2575508"/>
              <a:ext cx="2003700" cy="10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66" name="Google Shape;1366;p78"/>
          <p:cNvGrpSpPr/>
          <p:nvPr/>
        </p:nvGrpSpPr>
        <p:grpSpPr>
          <a:xfrm>
            <a:off x="4162508" y="1563726"/>
            <a:ext cx="7142294" cy="1547575"/>
            <a:chOff x="3095708" y="1639926"/>
            <a:chExt cx="7142294" cy="1547575"/>
          </a:xfrm>
        </p:grpSpPr>
        <p:pic>
          <p:nvPicPr>
            <p:cNvPr id="1367" name="Google Shape;1367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5708" y="1639926"/>
              <a:ext cx="2166744" cy="154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8" name="Google Shape;1368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83483" y="1639926"/>
              <a:ext cx="2166744" cy="154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1258" y="1639926"/>
              <a:ext cx="2166744" cy="1547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70" name="Google Shape;1370;p78"/>
          <p:cNvSpPr txBox="1"/>
          <p:nvPr/>
        </p:nvSpPr>
        <p:spPr>
          <a:xfrm>
            <a:off x="659975" y="5285450"/>
            <a:ext cx="3007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Text"/>
                <a:ea typeface="Red Hat Text"/>
                <a:cs typeface="Red Hat Text"/>
                <a:sym typeface="Red Hat Text"/>
              </a:rPr>
              <a:t>Monitoring Events from Mainframe and other systems</a:t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71" name="Google Shape;1371;p78"/>
          <p:cNvSpPr txBox="1"/>
          <p:nvPr/>
        </p:nvSpPr>
        <p:spPr>
          <a:xfrm>
            <a:off x="381100" y="2075150"/>
            <a:ext cx="359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Text"/>
                <a:ea typeface="Red Hat Text"/>
                <a:cs typeface="Red Hat Text"/>
                <a:sym typeface="Red Hat Text"/>
              </a:rPr>
              <a:t>Transaction or Business Process State and Alerts in the event it’s not executed - Dashboard for End users</a:t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72" name="Google Shape;1372;p78"/>
          <p:cNvSpPr txBox="1"/>
          <p:nvPr/>
        </p:nvSpPr>
        <p:spPr>
          <a:xfrm>
            <a:off x="449525" y="4215325"/>
            <a:ext cx="359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Text"/>
                <a:ea typeface="Red Hat Text"/>
                <a:cs typeface="Red Hat Text"/>
                <a:sym typeface="Red Hat Text"/>
              </a:rPr>
              <a:t>Messaging Provides - FIFO based processing for Logs/Events</a:t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73" name="Google Shape;1373;p78"/>
          <p:cNvSpPr txBox="1"/>
          <p:nvPr/>
        </p:nvSpPr>
        <p:spPr>
          <a:xfrm>
            <a:off x="179075" y="3424350"/>
            <a:ext cx="4169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Text"/>
                <a:ea typeface="Red Hat Text"/>
                <a:cs typeface="Red Hat Text"/>
                <a:sym typeface="Red Hat Text"/>
              </a:rPr>
              <a:t>Fuse/Camel provides transformation and triggers/executes processes or business rules</a:t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374" name="Google Shape;1374;p78"/>
          <p:cNvSpPr/>
          <p:nvPr/>
        </p:nvSpPr>
        <p:spPr>
          <a:xfrm rot="-5400000">
            <a:off x="7344675" y="4782625"/>
            <a:ext cx="444300" cy="35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78"/>
          <p:cNvSpPr/>
          <p:nvPr/>
        </p:nvSpPr>
        <p:spPr>
          <a:xfrm rot="-5400000">
            <a:off x="7640650" y="3950413"/>
            <a:ext cx="444300" cy="35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78"/>
          <p:cNvSpPr/>
          <p:nvPr/>
        </p:nvSpPr>
        <p:spPr>
          <a:xfrm rot="-5400000">
            <a:off x="5356625" y="3022638"/>
            <a:ext cx="444300" cy="35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78"/>
          <p:cNvSpPr/>
          <p:nvPr/>
        </p:nvSpPr>
        <p:spPr>
          <a:xfrm rot="-5400000">
            <a:off x="7640650" y="3022638"/>
            <a:ext cx="444300" cy="35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78"/>
          <p:cNvSpPr/>
          <p:nvPr/>
        </p:nvSpPr>
        <p:spPr>
          <a:xfrm rot="-5400000">
            <a:off x="9811125" y="3022638"/>
            <a:ext cx="444300" cy="35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52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Current State</a:t>
            </a:r>
            <a:endParaRPr b="1" sz="3000"/>
          </a:p>
        </p:txBody>
      </p:sp>
      <p:sp>
        <p:nvSpPr>
          <p:cNvPr id="802" name="Google Shape;802;p52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2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4" name="Google Shape;804;p52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2"/>
          <p:cNvSpPr/>
          <p:nvPr/>
        </p:nvSpPr>
        <p:spPr>
          <a:xfrm>
            <a:off x="1721675" y="1942000"/>
            <a:ext cx="1827900" cy="3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2"/>
          <p:cNvSpPr txBox="1"/>
          <p:nvPr/>
        </p:nvSpPr>
        <p:spPr>
          <a:xfrm>
            <a:off x="2065450" y="2817424"/>
            <a:ext cx="10443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Master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File</a:t>
            </a:r>
            <a:endParaRPr sz="1900"/>
          </a:p>
        </p:txBody>
      </p:sp>
      <p:sp>
        <p:nvSpPr>
          <p:cNvPr id="807" name="Google Shape;807;p52"/>
          <p:cNvSpPr/>
          <p:nvPr/>
        </p:nvSpPr>
        <p:spPr>
          <a:xfrm>
            <a:off x="5473575" y="1942000"/>
            <a:ext cx="1916700" cy="3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Monitoring Systems</a:t>
            </a:r>
            <a:endParaRPr b="1" sz="2400"/>
          </a:p>
        </p:txBody>
      </p:sp>
      <p:sp>
        <p:nvSpPr>
          <p:cNvPr id="808" name="Google Shape;808;p52"/>
          <p:cNvSpPr/>
          <p:nvPr/>
        </p:nvSpPr>
        <p:spPr>
          <a:xfrm>
            <a:off x="9114750" y="1942000"/>
            <a:ext cx="1916700" cy="3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Research Impact and Notify - Manual Process</a:t>
            </a:r>
            <a:endParaRPr b="1" sz="2400"/>
          </a:p>
        </p:txBody>
      </p:sp>
      <p:cxnSp>
        <p:nvCxnSpPr>
          <p:cNvPr id="809" name="Google Shape;809;p52"/>
          <p:cNvCxnSpPr>
            <a:stCxn id="805" idx="3"/>
            <a:endCxn id="807" idx="1"/>
          </p:cNvCxnSpPr>
          <p:nvPr/>
        </p:nvCxnSpPr>
        <p:spPr>
          <a:xfrm>
            <a:off x="3549575" y="3626650"/>
            <a:ext cx="19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0" name="Google Shape;810;p52"/>
          <p:cNvCxnSpPr>
            <a:stCxn id="807" idx="3"/>
            <a:endCxn id="808" idx="1"/>
          </p:cNvCxnSpPr>
          <p:nvPr/>
        </p:nvCxnSpPr>
        <p:spPr>
          <a:xfrm>
            <a:off x="7390275" y="3626650"/>
            <a:ext cx="172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52"/>
          <p:cNvSpPr txBox="1"/>
          <p:nvPr/>
        </p:nvSpPr>
        <p:spPr>
          <a:xfrm>
            <a:off x="4145713" y="3020850"/>
            <a:ext cx="7317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SNMP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Trap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12" name="Google Shape;812;p52"/>
          <p:cNvSpPr txBox="1"/>
          <p:nvPr/>
        </p:nvSpPr>
        <p:spPr>
          <a:xfrm>
            <a:off x="2065450" y="3825450"/>
            <a:ext cx="10443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RUP</a:t>
            </a:r>
            <a:endParaRPr sz="1900"/>
          </a:p>
        </p:txBody>
      </p:sp>
      <p:sp>
        <p:nvSpPr>
          <p:cNvPr id="813" name="Google Shape;813;p52"/>
          <p:cNvSpPr txBox="1"/>
          <p:nvPr/>
        </p:nvSpPr>
        <p:spPr>
          <a:xfrm>
            <a:off x="2065450" y="4570375"/>
            <a:ext cx="10443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Other</a:t>
            </a:r>
            <a:endParaRPr sz="1900"/>
          </a:p>
        </p:txBody>
      </p:sp>
      <p:sp>
        <p:nvSpPr>
          <p:cNvPr id="814" name="Google Shape;814;p52"/>
          <p:cNvSpPr txBox="1"/>
          <p:nvPr/>
        </p:nvSpPr>
        <p:spPr>
          <a:xfrm>
            <a:off x="1877650" y="1919600"/>
            <a:ext cx="1419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ed Hat Text"/>
                <a:ea typeface="Red Hat Text"/>
                <a:cs typeface="Red Hat Text"/>
                <a:sym typeface="Red Hat Text"/>
              </a:rPr>
              <a:t>System Impacted</a:t>
            </a:r>
            <a:endParaRPr b="1" sz="18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79"/>
          <p:cNvSpPr txBox="1"/>
          <p:nvPr/>
        </p:nvSpPr>
        <p:spPr>
          <a:xfrm>
            <a:off x="843900" y="322600"/>
            <a:ext cx="61527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IRS BPM demo systems flow</a:t>
            </a:r>
            <a:endParaRPr sz="1900"/>
          </a:p>
        </p:txBody>
      </p:sp>
      <p:sp>
        <p:nvSpPr>
          <p:cNvPr id="1384" name="Google Shape;1384;p79"/>
          <p:cNvSpPr txBox="1"/>
          <p:nvPr/>
        </p:nvSpPr>
        <p:spPr>
          <a:xfrm>
            <a:off x="502067" y="1572433"/>
            <a:ext cx="854400" cy="41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RUP</a:t>
            </a:r>
            <a:endParaRPr sz="1900"/>
          </a:p>
        </p:txBody>
      </p:sp>
      <p:sp>
        <p:nvSpPr>
          <p:cNvPr id="1385" name="Google Shape;1385;p79"/>
          <p:cNvSpPr txBox="1"/>
          <p:nvPr/>
        </p:nvSpPr>
        <p:spPr>
          <a:xfrm>
            <a:off x="502067" y="2182033"/>
            <a:ext cx="854400" cy="41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EUP</a:t>
            </a:r>
            <a:endParaRPr sz="1900"/>
          </a:p>
        </p:txBody>
      </p:sp>
      <p:sp>
        <p:nvSpPr>
          <p:cNvPr id="1386" name="Google Shape;1386;p79"/>
          <p:cNvSpPr txBox="1"/>
          <p:nvPr/>
        </p:nvSpPr>
        <p:spPr>
          <a:xfrm>
            <a:off x="1619667" y="1877233"/>
            <a:ext cx="854400" cy="41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MeF</a:t>
            </a:r>
            <a:endParaRPr sz="1900"/>
          </a:p>
        </p:txBody>
      </p:sp>
      <p:sp>
        <p:nvSpPr>
          <p:cNvPr id="1387" name="Google Shape;1387;p79"/>
          <p:cNvSpPr txBox="1"/>
          <p:nvPr/>
        </p:nvSpPr>
        <p:spPr>
          <a:xfrm>
            <a:off x="2737267" y="1572433"/>
            <a:ext cx="1129500" cy="41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CADE2</a:t>
            </a:r>
            <a:endParaRPr sz="1900"/>
          </a:p>
        </p:txBody>
      </p:sp>
      <p:sp>
        <p:nvSpPr>
          <p:cNvPr id="1388" name="Google Shape;1388;p79"/>
          <p:cNvSpPr txBox="1"/>
          <p:nvPr/>
        </p:nvSpPr>
        <p:spPr>
          <a:xfrm>
            <a:off x="2737267" y="2283633"/>
            <a:ext cx="1044300" cy="837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Master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File</a:t>
            </a:r>
            <a:endParaRPr sz="1900"/>
          </a:p>
        </p:txBody>
      </p:sp>
      <p:sp>
        <p:nvSpPr>
          <p:cNvPr id="1389" name="Google Shape;1389;p79"/>
          <p:cNvSpPr txBox="1"/>
          <p:nvPr/>
        </p:nvSpPr>
        <p:spPr>
          <a:xfrm>
            <a:off x="5886867" y="1572433"/>
            <a:ext cx="1129500" cy="41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RRP</a:t>
            </a:r>
            <a:endParaRPr sz="1900"/>
          </a:p>
        </p:txBody>
      </p:sp>
      <p:sp>
        <p:nvSpPr>
          <p:cNvPr id="1390" name="Google Shape;1390;p79"/>
          <p:cNvSpPr txBox="1"/>
          <p:nvPr/>
        </p:nvSpPr>
        <p:spPr>
          <a:xfrm>
            <a:off x="5785267" y="2385233"/>
            <a:ext cx="1129500" cy="41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AUR</a:t>
            </a:r>
            <a:endParaRPr sz="1900"/>
          </a:p>
        </p:txBody>
      </p:sp>
      <p:sp>
        <p:nvSpPr>
          <p:cNvPr id="1391" name="Google Shape;1391;p79"/>
          <p:cNvSpPr txBox="1"/>
          <p:nvPr/>
        </p:nvSpPr>
        <p:spPr>
          <a:xfrm>
            <a:off x="4362633" y="1978833"/>
            <a:ext cx="1129500" cy="41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IDRS</a:t>
            </a:r>
            <a:endParaRPr sz="1900"/>
          </a:p>
        </p:txBody>
      </p:sp>
      <p:sp>
        <p:nvSpPr>
          <p:cNvPr id="1392" name="Google Shape;1392;p79"/>
          <p:cNvSpPr txBox="1"/>
          <p:nvPr/>
        </p:nvSpPr>
        <p:spPr>
          <a:xfrm>
            <a:off x="4058067" y="2791633"/>
            <a:ext cx="1129500" cy="41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CFOL</a:t>
            </a:r>
            <a:endParaRPr sz="1900"/>
          </a:p>
        </p:txBody>
      </p:sp>
      <p:sp>
        <p:nvSpPr>
          <p:cNvPr id="1393" name="Google Shape;1393;p79"/>
          <p:cNvSpPr txBox="1"/>
          <p:nvPr/>
        </p:nvSpPr>
        <p:spPr>
          <a:xfrm>
            <a:off x="1518067" y="2791633"/>
            <a:ext cx="854400" cy="41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AIR</a:t>
            </a:r>
            <a:endParaRPr sz="1900"/>
          </a:p>
        </p:txBody>
      </p:sp>
      <p:cxnSp>
        <p:nvCxnSpPr>
          <p:cNvPr id="1394" name="Google Shape;1394;p79"/>
          <p:cNvCxnSpPr>
            <a:stCxn id="1384" idx="3"/>
            <a:endCxn id="1386" idx="1"/>
          </p:cNvCxnSpPr>
          <p:nvPr/>
        </p:nvCxnSpPr>
        <p:spPr>
          <a:xfrm>
            <a:off x="1356467" y="1780783"/>
            <a:ext cx="2631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5" name="Google Shape;1395;p79"/>
          <p:cNvCxnSpPr>
            <a:stCxn id="1385" idx="3"/>
            <a:endCxn id="1386" idx="1"/>
          </p:cNvCxnSpPr>
          <p:nvPr/>
        </p:nvCxnSpPr>
        <p:spPr>
          <a:xfrm flipH="1" rot="10800000">
            <a:off x="1356467" y="2085583"/>
            <a:ext cx="2631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6" name="Google Shape;1396;p79"/>
          <p:cNvCxnSpPr>
            <a:stCxn id="1393" idx="3"/>
            <a:endCxn id="1388" idx="1"/>
          </p:cNvCxnSpPr>
          <p:nvPr/>
        </p:nvCxnSpPr>
        <p:spPr>
          <a:xfrm flipH="1" rot="10800000">
            <a:off x="2372467" y="2702383"/>
            <a:ext cx="364800" cy="2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7" name="Google Shape;1397;p79"/>
          <p:cNvCxnSpPr>
            <a:endCxn id="1393" idx="3"/>
          </p:cNvCxnSpPr>
          <p:nvPr/>
        </p:nvCxnSpPr>
        <p:spPr>
          <a:xfrm flipH="1">
            <a:off x="2372467" y="2950483"/>
            <a:ext cx="362400" cy="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8" name="Google Shape;1398;p79"/>
          <p:cNvCxnSpPr>
            <a:stCxn id="1386" idx="3"/>
            <a:endCxn id="1387" idx="1"/>
          </p:cNvCxnSpPr>
          <p:nvPr/>
        </p:nvCxnSpPr>
        <p:spPr>
          <a:xfrm flipH="1" rot="10800000">
            <a:off x="2474067" y="1780783"/>
            <a:ext cx="2631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9" name="Google Shape;1399;p79"/>
          <p:cNvCxnSpPr>
            <a:stCxn id="1386" idx="3"/>
          </p:cNvCxnSpPr>
          <p:nvPr/>
        </p:nvCxnSpPr>
        <p:spPr>
          <a:xfrm>
            <a:off x="2474067" y="2085583"/>
            <a:ext cx="271200" cy="3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0" name="Google Shape;1400;p79"/>
          <p:cNvCxnSpPr>
            <a:stCxn id="1387" idx="3"/>
            <a:endCxn id="1389" idx="1"/>
          </p:cNvCxnSpPr>
          <p:nvPr/>
        </p:nvCxnSpPr>
        <p:spPr>
          <a:xfrm>
            <a:off x="3866767" y="1780783"/>
            <a:ext cx="2020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1" name="Google Shape;1401;p79"/>
          <p:cNvCxnSpPr>
            <a:stCxn id="1388" idx="3"/>
            <a:endCxn id="1391" idx="1"/>
          </p:cNvCxnSpPr>
          <p:nvPr/>
        </p:nvCxnSpPr>
        <p:spPr>
          <a:xfrm flipH="1" rot="10800000">
            <a:off x="3781567" y="2187033"/>
            <a:ext cx="581100" cy="51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2" name="Google Shape;1402;p79"/>
          <p:cNvCxnSpPr>
            <a:stCxn id="1387" idx="3"/>
            <a:endCxn id="1391" idx="1"/>
          </p:cNvCxnSpPr>
          <p:nvPr/>
        </p:nvCxnSpPr>
        <p:spPr>
          <a:xfrm>
            <a:off x="3866767" y="1780783"/>
            <a:ext cx="495900" cy="4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3" name="Google Shape;1403;p79"/>
          <p:cNvCxnSpPr>
            <a:stCxn id="1391" idx="3"/>
            <a:endCxn id="1389" idx="1"/>
          </p:cNvCxnSpPr>
          <p:nvPr/>
        </p:nvCxnSpPr>
        <p:spPr>
          <a:xfrm flipH="1" rot="10800000">
            <a:off x="5492133" y="1780683"/>
            <a:ext cx="394800" cy="40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4" name="Google Shape;1404;p79"/>
          <p:cNvCxnSpPr>
            <a:stCxn id="1388" idx="3"/>
            <a:endCxn id="1392" idx="1"/>
          </p:cNvCxnSpPr>
          <p:nvPr/>
        </p:nvCxnSpPr>
        <p:spPr>
          <a:xfrm>
            <a:off x="3781567" y="2702433"/>
            <a:ext cx="276600" cy="29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5" name="Google Shape;1405;p79"/>
          <p:cNvCxnSpPr>
            <a:stCxn id="1388" idx="3"/>
            <a:endCxn id="1390" idx="1"/>
          </p:cNvCxnSpPr>
          <p:nvPr/>
        </p:nvCxnSpPr>
        <p:spPr>
          <a:xfrm flipH="1" rot="10800000">
            <a:off x="3781567" y="2593533"/>
            <a:ext cx="2003700" cy="1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3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Current State - Complex System Dependency</a:t>
            </a:r>
            <a:endParaRPr b="1" sz="3000"/>
          </a:p>
        </p:txBody>
      </p:sp>
      <p:sp>
        <p:nvSpPr>
          <p:cNvPr id="820" name="Google Shape;820;p53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3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2" name="Google Shape;822;p53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3"/>
          <p:cNvSpPr/>
          <p:nvPr/>
        </p:nvSpPr>
        <p:spPr>
          <a:xfrm>
            <a:off x="3790500" y="2246800"/>
            <a:ext cx="5148900" cy="3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3"/>
          <p:cNvSpPr txBox="1"/>
          <p:nvPr/>
        </p:nvSpPr>
        <p:spPr>
          <a:xfrm>
            <a:off x="3901900" y="3160338"/>
            <a:ext cx="8469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RUP</a:t>
            </a:r>
            <a:endParaRPr sz="1900"/>
          </a:p>
        </p:txBody>
      </p:sp>
      <p:sp>
        <p:nvSpPr>
          <p:cNvPr id="825" name="Google Shape;825;p53"/>
          <p:cNvSpPr txBox="1"/>
          <p:nvPr/>
        </p:nvSpPr>
        <p:spPr>
          <a:xfrm>
            <a:off x="3901900" y="3916113"/>
            <a:ext cx="8469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EUP</a:t>
            </a:r>
            <a:endParaRPr sz="1900"/>
          </a:p>
        </p:txBody>
      </p:sp>
      <p:sp>
        <p:nvSpPr>
          <p:cNvPr id="826" name="Google Shape;826;p53"/>
          <p:cNvSpPr txBox="1"/>
          <p:nvPr/>
        </p:nvSpPr>
        <p:spPr>
          <a:xfrm>
            <a:off x="5084850" y="3482650"/>
            <a:ext cx="8469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MeF</a:t>
            </a:r>
            <a:endParaRPr sz="1900"/>
          </a:p>
        </p:txBody>
      </p:sp>
      <p:sp>
        <p:nvSpPr>
          <p:cNvPr id="827" name="Google Shape;827;p53"/>
          <p:cNvSpPr txBox="1"/>
          <p:nvPr/>
        </p:nvSpPr>
        <p:spPr>
          <a:xfrm>
            <a:off x="3790500" y="1778575"/>
            <a:ext cx="25023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*Hypothetical Dependencies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28" name="Google Shape;828;p53"/>
          <p:cNvSpPr txBox="1"/>
          <p:nvPr/>
        </p:nvSpPr>
        <p:spPr>
          <a:xfrm>
            <a:off x="6267800" y="3482650"/>
            <a:ext cx="10929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CADE2</a:t>
            </a:r>
            <a:endParaRPr sz="1900"/>
          </a:p>
        </p:txBody>
      </p:sp>
      <p:sp>
        <p:nvSpPr>
          <p:cNvPr id="829" name="Google Shape;829;p53"/>
          <p:cNvSpPr txBox="1"/>
          <p:nvPr/>
        </p:nvSpPr>
        <p:spPr>
          <a:xfrm>
            <a:off x="3901900" y="4824725"/>
            <a:ext cx="10929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AIR</a:t>
            </a:r>
            <a:endParaRPr sz="1900"/>
          </a:p>
        </p:txBody>
      </p:sp>
      <p:sp>
        <p:nvSpPr>
          <p:cNvPr id="830" name="Google Shape;830;p53"/>
          <p:cNvSpPr txBox="1"/>
          <p:nvPr/>
        </p:nvSpPr>
        <p:spPr>
          <a:xfrm>
            <a:off x="5409525" y="4379574"/>
            <a:ext cx="10443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Master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File</a:t>
            </a:r>
            <a:endParaRPr sz="1900"/>
          </a:p>
        </p:txBody>
      </p:sp>
      <p:sp>
        <p:nvSpPr>
          <p:cNvPr id="831" name="Google Shape;831;p53"/>
          <p:cNvSpPr txBox="1"/>
          <p:nvPr/>
        </p:nvSpPr>
        <p:spPr>
          <a:xfrm>
            <a:off x="7696750" y="3482650"/>
            <a:ext cx="10929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IDRS</a:t>
            </a:r>
            <a:endParaRPr sz="1900"/>
          </a:p>
        </p:txBody>
      </p:sp>
      <p:sp>
        <p:nvSpPr>
          <p:cNvPr id="832" name="Google Shape;832;p53"/>
          <p:cNvSpPr txBox="1"/>
          <p:nvPr/>
        </p:nvSpPr>
        <p:spPr>
          <a:xfrm>
            <a:off x="7696750" y="2553550"/>
            <a:ext cx="10929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RRP</a:t>
            </a:r>
            <a:endParaRPr sz="1900"/>
          </a:p>
        </p:txBody>
      </p:sp>
      <p:sp>
        <p:nvSpPr>
          <p:cNvPr id="833" name="Google Shape;833;p53"/>
          <p:cNvSpPr txBox="1"/>
          <p:nvPr/>
        </p:nvSpPr>
        <p:spPr>
          <a:xfrm>
            <a:off x="7696750" y="4840200"/>
            <a:ext cx="10929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CFOL</a:t>
            </a:r>
            <a:endParaRPr sz="1900"/>
          </a:p>
        </p:txBody>
      </p:sp>
      <p:sp>
        <p:nvSpPr>
          <p:cNvPr id="834" name="Google Shape;834;p53"/>
          <p:cNvSpPr txBox="1"/>
          <p:nvPr/>
        </p:nvSpPr>
        <p:spPr>
          <a:xfrm>
            <a:off x="7696750" y="4161425"/>
            <a:ext cx="10929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AUR</a:t>
            </a:r>
            <a:endParaRPr sz="1900"/>
          </a:p>
        </p:txBody>
      </p:sp>
      <p:cxnSp>
        <p:nvCxnSpPr>
          <p:cNvPr id="835" name="Google Shape;835;p53"/>
          <p:cNvCxnSpPr>
            <a:stCxn id="824" idx="3"/>
            <a:endCxn id="826" idx="1"/>
          </p:cNvCxnSpPr>
          <p:nvPr/>
        </p:nvCxnSpPr>
        <p:spPr>
          <a:xfrm>
            <a:off x="4748800" y="3436938"/>
            <a:ext cx="336000" cy="32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6" name="Google Shape;836;p53"/>
          <p:cNvCxnSpPr>
            <a:stCxn id="825" idx="3"/>
            <a:endCxn id="826" idx="1"/>
          </p:cNvCxnSpPr>
          <p:nvPr/>
        </p:nvCxnSpPr>
        <p:spPr>
          <a:xfrm flipH="1" rot="10800000">
            <a:off x="4748800" y="3759213"/>
            <a:ext cx="336000" cy="4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7" name="Google Shape;837;p53"/>
          <p:cNvCxnSpPr>
            <a:stCxn id="826" idx="3"/>
            <a:endCxn id="828" idx="1"/>
          </p:cNvCxnSpPr>
          <p:nvPr/>
        </p:nvCxnSpPr>
        <p:spPr>
          <a:xfrm>
            <a:off x="5931750" y="3759250"/>
            <a:ext cx="33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8" name="Google Shape;838;p53"/>
          <p:cNvCxnSpPr>
            <a:stCxn id="828" idx="3"/>
            <a:endCxn id="831" idx="1"/>
          </p:cNvCxnSpPr>
          <p:nvPr/>
        </p:nvCxnSpPr>
        <p:spPr>
          <a:xfrm>
            <a:off x="7360700" y="3759250"/>
            <a:ext cx="33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9" name="Google Shape;839;p53"/>
          <p:cNvCxnSpPr>
            <a:stCxn id="828" idx="3"/>
            <a:endCxn id="832" idx="1"/>
          </p:cNvCxnSpPr>
          <p:nvPr/>
        </p:nvCxnSpPr>
        <p:spPr>
          <a:xfrm flipH="1" rot="10800000">
            <a:off x="7360700" y="2830150"/>
            <a:ext cx="336000" cy="9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0" name="Google Shape;840;p53"/>
          <p:cNvCxnSpPr>
            <a:endCxn id="830" idx="1"/>
          </p:cNvCxnSpPr>
          <p:nvPr/>
        </p:nvCxnSpPr>
        <p:spPr>
          <a:xfrm flipH="1" rot="10800000">
            <a:off x="4994925" y="4787724"/>
            <a:ext cx="414600" cy="27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1" name="Google Shape;841;p53"/>
          <p:cNvCxnSpPr>
            <a:endCxn id="829" idx="3"/>
          </p:cNvCxnSpPr>
          <p:nvPr/>
        </p:nvCxnSpPr>
        <p:spPr>
          <a:xfrm flipH="1">
            <a:off x="4994800" y="4960025"/>
            <a:ext cx="414600" cy="1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53"/>
          <p:cNvCxnSpPr>
            <a:stCxn id="826" idx="2"/>
            <a:endCxn id="830" idx="0"/>
          </p:cNvCxnSpPr>
          <p:nvPr/>
        </p:nvCxnSpPr>
        <p:spPr>
          <a:xfrm>
            <a:off x="5508300" y="4035850"/>
            <a:ext cx="423300" cy="34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53"/>
          <p:cNvCxnSpPr>
            <a:stCxn id="831" idx="0"/>
            <a:endCxn id="832" idx="2"/>
          </p:cNvCxnSpPr>
          <p:nvPr/>
        </p:nvCxnSpPr>
        <p:spPr>
          <a:xfrm rot="10800000">
            <a:off x="8243200" y="3106750"/>
            <a:ext cx="0" cy="37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53"/>
          <p:cNvCxnSpPr>
            <a:stCxn id="830" idx="3"/>
            <a:endCxn id="831" idx="1"/>
          </p:cNvCxnSpPr>
          <p:nvPr/>
        </p:nvCxnSpPr>
        <p:spPr>
          <a:xfrm flipH="1" rot="10800000">
            <a:off x="6453825" y="3759324"/>
            <a:ext cx="1242900" cy="102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53"/>
          <p:cNvCxnSpPr>
            <a:stCxn id="830" idx="3"/>
            <a:endCxn id="834" idx="1"/>
          </p:cNvCxnSpPr>
          <p:nvPr/>
        </p:nvCxnSpPr>
        <p:spPr>
          <a:xfrm flipH="1" rot="10800000">
            <a:off x="6453825" y="4437924"/>
            <a:ext cx="1242900" cy="34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6" name="Google Shape;846;p53"/>
          <p:cNvCxnSpPr>
            <a:stCxn id="830" idx="3"/>
            <a:endCxn id="833" idx="1"/>
          </p:cNvCxnSpPr>
          <p:nvPr/>
        </p:nvCxnSpPr>
        <p:spPr>
          <a:xfrm>
            <a:off x="6453825" y="4787724"/>
            <a:ext cx="124290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4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Current State</a:t>
            </a:r>
            <a:endParaRPr b="1" sz="3000"/>
          </a:p>
        </p:txBody>
      </p:sp>
      <p:sp>
        <p:nvSpPr>
          <p:cNvPr id="852" name="Google Shape;852;p54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4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4" name="Google Shape;854;p54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4"/>
          <p:cNvSpPr txBox="1"/>
          <p:nvPr/>
        </p:nvSpPr>
        <p:spPr>
          <a:xfrm>
            <a:off x="885050" y="1757725"/>
            <a:ext cx="10422000" cy="42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Difficult to understand the Impact when systems or interfaces are down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Difficult to notify in case of complex dependencies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Impact on productivity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ed Hat Text"/>
              <a:buChar char="●"/>
            </a:pPr>
            <a:r>
              <a:rPr lang="en" sz="2400">
                <a:latin typeface="Red Hat Text"/>
                <a:ea typeface="Red Hat Text"/>
                <a:cs typeface="Red Hat Text"/>
                <a:sym typeface="Red Hat Text"/>
              </a:rPr>
              <a:t>Resources and time spent on understanding the outages or false positives - manual process - Hours spent on conf. calls</a:t>
            </a:r>
            <a:endParaRPr sz="2400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5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Proposed Solution Architecture</a:t>
            </a:r>
            <a:endParaRPr b="1" sz="3000"/>
          </a:p>
        </p:txBody>
      </p:sp>
      <p:sp>
        <p:nvSpPr>
          <p:cNvPr id="861" name="Google Shape;861;p55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3" name="Google Shape;863;p55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/>
          <p:nvPr/>
        </p:nvSpPr>
        <p:spPr>
          <a:xfrm>
            <a:off x="426275" y="1789600"/>
            <a:ext cx="1827900" cy="3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5"/>
          <p:cNvSpPr txBox="1"/>
          <p:nvPr/>
        </p:nvSpPr>
        <p:spPr>
          <a:xfrm>
            <a:off x="770050" y="2665024"/>
            <a:ext cx="10443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Master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File</a:t>
            </a:r>
            <a:endParaRPr sz="1900"/>
          </a:p>
        </p:txBody>
      </p:sp>
      <p:cxnSp>
        <p:nvCxnSpPr>
          <p:cNvPr id="866" name="Google Shape;866;p55"/>
          <p:cNvCxnSpPr/>
          <p:nvPr/>
        </p:nvCxnSpPr>
        <p:spPr>
          <a:xfrm>
            <a:off x="2254250" y="274875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7" name="Google Shape;867;p55"/>
          <p:cNvSpPr txBox="1"/>
          <p:nvPr/>
        </p:nvSpPr>
        <p:spPr>
          <a:xfrm>
            <a:off x="2301200" y="2306900"/>
            <a:ext cx="731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SNMP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68" name="Google Shape;868;p55"/>
          <p:cNvSpPr txBox="1"/>
          <p:nvPr/>
        </p:nvSpPr>
        <p:spPr>
          <a:xfrm>
            <a:off x="770050" y="3673050"/>
            <a:ext cx="10443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RUP</a:t>
            </a:r>
            <a:endParaRPr sz="1900"/>
          </a:p>
        </p:txBody>
      </p:sp>
      <p:sp>
        <p:nvSpPr>
          <p:cNvPr id="869" name="Google Shape;869;p55"/>
          <p:cNvSpPr txBox="1"/>
          <p:nvPr/>
        </p:nvSpPr>
        <p:spPr>
          <a:xfrm>
            <a:off x="770050" y="4417975"/>
            <a:ext cx="10443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Other</a:t>
            </a:r>
            <a:endParaRPr sz="1900"/>
          </a:p>
        </p:txBody>
      </p:sp>
      <p:sp>
        <p:nvSpPr>
          <p:cNvPr id="870" name="Google Shape;870;p55"/>
          <p:cNvSpPr txBox="1"/>
          <p:nvPr/>
        </p:nvSpPr>
        <p:spPr>
          <a:xfrm>
            <a:off x="582250" y="1767200"/>
            <a:ext cx="1419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ed Hat Text"/>
                <a:ea typeface="Red Hat Text"/>
                <a:cs typeface="Red Hat Text"/>
                <a:sym typeface="Red Hat Text"/>
              </a:rPr>
              <a:t>System Impacted</a:t>
            </a:r>
            <a:endParaRPr b="1" sz="18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871" name="Google Shape;871;p55"/>
          <p:cNvGrpSpPr/>
          <p:nvPr/>
        </p:nvGrpSpPr>
        <p:grpSpPr>
          <a:xfrm>
            <a:off x="3079913" y="1795750"/>
            <a:ext cx="2431213" cy="3369300"/>
            <a:chOff x="3833675" y="1948150"/>
            <a:chExt cx="2431213" cy="3369300"/>
          </a:xfrm>
        </p:grpSpPr>
        <p:sp>
          <p:nvSpPr>
            <p:cNvPr id="872" name="Google Shape;872;p55"/>
            <p:cNvSpPr/>
            <p:nvPr/>
          </p:nvSpPr>
          <p:spPr>
            <a:xfrm>
              <a:off x="3833675" y="1948150"/>
              <a:ext cx="2431200" cy="3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5"/>
            <p:cNvSpPr txBox="1"/>
            <p:nvPr/>
          </p:nvSpPr>
          <p:spPr>
            <a:xfrm>
              <a:off x="4229825" y="2054250"/>
              <a:ext cx="16389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ed Hat Text"/>
                  <a:ea typeface="Red Hat Text"/>
                  <a:cs typeface="Red Hat Text"/>
                  <a:sym typeface="Red Hat Text"/>
                </a:rPr>
                <a:t>Red Hat Integration</a:t>
              </a:r>
              <a:endParaRPr b="1" sz="18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grpSp>
          <p:nvGrpSpPr>
            <p:cNvPr id="874" name="Google Shape;874;p55"/>
            <p:cNvGrpSpPr/>
            <p:nvPr/>
          </p:nvGrpSpPr>
          <p:grpSpPr>
            <a:xfrm>
              <a:off x="4472436" y="2810600"/>
              <a:ext cx="1044300" cy="553200"/>
              <a:chOff x="6689726" y="2503750"/>
              <a:chExt cx="1450618" cy="828516"/>
            </a:xfrm>
          </p:grpSpPr>
          <p:sp>
            <p:nvSpPr>
              <p:cNvPr id="875" name="Google Shape;875;p55"/>
              <p:cNvSpPr/>
              <p:nvPr/>
            </p:nvSpPr>
            <p:spPr>
              <a:xfrm>
                <a:off x="6689726" y="2721502"/>
                <a:ext cx="665469" cy="414253"/>
              </a:xfrm>
              <a:prstGeom prst="flowChartMagneticDrum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5"/>
              <p:cNvSpPr/>
              <p:nvPr/>
            </p:nvSpPr>
            <p:spPr>
              <a:xfrm>
                <a:off x="7054689" y="2503750"/>
                <a:ext cx="1085655" cy="828516"/>
              </a:xfrm>
              <a:prstGeom prst="flowChartMagneticDrum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7" name="Google Shape;877;p55"/>
            <p:cNvSpPr txBox="1"/>
            <p:nvPr/>
          </p:nvSpPr>
          <p:spPr>
            <a:xfrm>
              <a:off x="3833688" y="4073850"/>
              <a:ext cx="2431200" cy="104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ed Hat Text"/>
                <a:buChar char="●"/>
              </a:pP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Connector</a:t>
              </a: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s - File, SNMP, Database - 200+</a:t>
              </a:r>
              <a:endParaRPr sz="1200"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ed Hat Text"/>
                <a:buChar char="●"/>
              </a:pP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Messaging (Kafka, JMS)</a:t>
              </a:r>
              <a:endParaRPr sz="1200"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ed Hat Text"/>
                <a:buChar char="●"/>
              </a:pP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Fuse - Camel Routes to invoke Rules</a:t>
              </a:r>
              <a:endParaRPr sz="12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878" name="Google Shape;878;p55"/>
          <p:cNvGrpSpPr/>
          <p:nvPr/>
        </p:nvGrpSpPr>
        <p:grpSpPr>
          <a:xfrm>
            <a:off x="6336863" y="1795750"/>
            <a:ext cx="2431200" cy="3369300"/>
            <a:chOff x="6754550" y="1919600"/>
            <a:chExt cx="2431200" cy="3369300"/>
          </a:xfrm>
        </p:grpSpPr>
        <p:sp>
          <p:nvSpPr>
            <p:cNvPr id="879" name="Google Shape;879;p55"/>
            <p:cNvSpPr/>
            <p:nvPr/>
          </p:nvSpPr>
          <p:spPr>
            <a:xfrm>
              <a:off x="6754550" y="1919600"/>
              <a:ext cx="2431200" cy="3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5"/>
            <p:cNvSpPr txBox="1"/>
            <p:nvPr/>
          </p:nvSpPr>
          <p:spPr>
            <a:xfrm>
              <a:off x="6754562" y="2054250"/>
              <a:ext cx="2341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ed Hat Text"/>
                  <a:ea typeface="Red Hat Text"/>
                  <a:cs typeface="Red Hat Text"/>
                  <a:sym typeface="Red Hat Text"/>
                </a:rPr>
                <a:t>Decisions Manager - System Impact Rules</a:t>
              </a:r>
              <a:endParaRPr b="1" sz="18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881" name="Google Shape;881;p55"/>
          <p:cNvGrpSpPr/>
          <p:nvPr/>
        </p:nvGrpSpPr>
        <p:grpSpPr>
          <a:xfrm>
            <a:off x="9480200" y="1789600"/>
            <a:ext cx="2431200" cy="3369300"/>
            <a:chOff x="9675425" y="1919600"/>
            <a:chExt cx="2431200" cy="3369300"/>
          </a:xfrm>
        </p:grpSpPr>
        <p:sp>
          <p:nvSpPr>
            <p:cNvPr id="882" name="Google Shape;882;p55"/>
            <p:cNvSpPr/>
            <p:nvPr/>
          </p:nvSpPr>
          <p:spPr>
            <a:xfrm>
              <a:off x="9675425" y="1919600"/>
              <a:ext cx="2431200" cy="3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5"/>
            <p:cNvSpPr txBox="1"/>
            <p:nvPr/>
          </p:nvSpPr>
          <p:spPr>
            <a:xfrm>
              <a:off x="9789050" y="2054250"/>
              <a:ext cx="22080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ed Hat Text"/>
                  <a:ea typeface="Red Hat Text"/>
                  <a:cs typeface="Red Hat Text"/>
                  <a:sym typeface="Red Hat Text"/>
                </a:rPr>
                <a:t>Process Automation Manager or ITSM</a:t>
              </a:r>
              <a:endParaRPr b="1" sz="18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pic>
        <p:nvPicPr>
          <p:cNvPr id="884" name="Google Shape;88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737" y="2876813"/>
            <a:ext cx="1495475" cy="1194876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p55"/>
          <p:cNvSpPr txBox="1"/>
          <p:nvPr/>
        </p:nvSpPr>
        <p:spPr>
          <a:xfrm>
            <a:off x="6336875" y="4226250"/>
            <a:ext cx="24312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Business Rules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Decisions Model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Decisions Table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886" name="Google Shape;88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6350" y="2882962"/>
            <a:ext cx="1818897" cy="11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55"/>
          <p:cNvSpPr txBox="1"/>
          <p:nvPr/>
        </p:nvSpPr>
        <p:spPr>
          <a:xfrm>
            <a:off x="9480200" y="4226250"/>
            <a:ext cx="24312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Streamline IT processes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Manage workflows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Orchestrate Rules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888" name="Google Shape;888;p55"/>
          <p:cNvCxnSpPr/>
          <p:nvPr/>
        </p:nvCxnSpPr>
        <p:spPr>
          <a:xfrm>
            <a:off x="5511125" y="347110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55"/>
          <p:cNvCxnSpPr>
            <a:endCxn id="882" idx="1"/>
          </p:cNvCxnSpPr>
          <p:nvPr/>
        </p:nvCxnSpPr>
        <p:spPr>
          <a:xfrm>
            <a:off x="8768000" y="3470950"/>
            <a:ext cx="712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55"/>
          <p:cNvSpPr/>
          <p:nvPr/>
        </p:nvSpPr>
        <p:spPr>
          <a:xfrm>
            <a:off x="3123675" y="5261150"/>
            <a:ext cx="8787600" cy="7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5"/>
          <p:cNvSpPr txBox="1"/>
          <p:nvPr/>
        </p:nvSpPr>
        <p:spPr>
          <a:xfrm>
            <a:off x="4178662" y="5390700"/>
            <a:ext cx="6469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ed Hat Text"/>
                <a:ea typeface="Red Hat Text"/>
                <a:cs typeface="Red Hat Text"/>
                <a:sym typeface="Red Hat Text"/>
              </a:rPr>
              <a:t>OpenShift Container Platform and Container Storage</a:t>
            </a:r>
            <a:endParaRPr b="1" sz="18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892" name="Google Shape;892;p55"/>
          <p:cNvCxnSpPr/>
          <p:nvPr/>
        </p:nvCxnSpPr>
        <p:spPr>
          <a:xfrm>
            <a:off x="2254250" y="356550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3" name="Google Shape;893;p55"/>
          <p:cNvCxnSpPr/>
          <p:nvPr/>
        </p:nvCxnSpPr>
        <p:spPr>
          <a:xfrm>
            <a:off x="2254250" y="456190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4" name="Google Shape;894;p55"/>
          <p:cNvSpPr txBox="1"/>
          <p:nvPr/>
        </p:nvSpPr>
        <p:spPr>
          <a:xfrm>
            <a:off x="2301200" y="3119700"/>
            <a:ext cx="731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Logs</a:t>
            </a: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895" name="Google Shape;895;p55"/>
          <p:cNvSpPr txBox="1"/>
          <p:nvPr/>
        </p:nvSpPr>
        <p:spPr>
          <a:xfrm>
            <a:off x="2301200" y="4123925"/>
            <a:ext cx="731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DB</a:t>
            </a: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896" name="Google Shape;89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336" y="3269186"/>
            <a:ext cx="2240298" cy="5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6"/>
          <p:cNvSpPr txBox="1"/>
          <p:nvPr>
            <p:ph type="title"/>
          </p:nvPr>
        </p:nvSpPr>
        <p:spPr>
          <a:xfrm>
            <a:off x="885050" y="871750"/>
            <a:ext cx="10422000" cy="55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Focus for this Meeting</a:t>
            </a:r>
            <a:endParaRPr b="1" sz="3000"/>
          </a:p>
        </p:txBody>
      </p:sp>
      <p:sp>
        <p:nvSpPr>
          <p:cNvPr id="902" name="Google Shape;902;p56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56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56"/>
          <p:cNvSpPr txBox="1"/>
          <p:nvPr>
            <p:ph idx="3" type="subTitle"/>
          </p:nvPr>
        </p:nvSpPr>
        <p:spPr>
          <a:xfrm>
            <a:off x="885050" y="6169550"/>
            <a:ext cx="8002500" cy="5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56"/>
          <p:cNvSpPr/>
          <p:nvPr/>
        </p:nvSpPr>
        <p:spPr>
          <a:xfrm>
            <a:off x="426275" y="1789600"/>
            <a:ext cx="1827900" cy="336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56"/>
          <p:cNvSpPr txBox="1"/>
          <p:nvPr/>
        </p:nvSpPr>
        <p:spPr>
          <a:xfrm>
            <a:off x="770050" y="2665024"/>
            <a:ext cx="10443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Master</a:t>
            </a:r>
            <a:endParaRPr sz="1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File</a:t>
            </a:r>
            <a:endParaRPr sz="1900"/>
          </a:p>
        </p:txBody>
      </p:sp>
      <p:cxnSp>
        <p:nvCxnSpPr>
          <p:cNvPr id="907" name="Google Shape;907;p56"/>
          <p:cNvCxnSpPr/>
          <p:nvPr/>
        </p:nvCxnSpPr>
        <p:spPr>
          <a:xfrm>
            <a:off x="2254250" y="274875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8" name="Google Shape;908;p56"/>
          <p:cNvSpPr txBox="1"/>
          <p:nvPr/>
        </p:nvSpPr>
        <p:spPr>
          <a:xfrm>
            <a:off x="2301200" y="2306900"/>
            <a:ext cx="731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SNMP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09" name="Google Shape;909;p56"/>
          <p:cNvSpPr txBox="1"/>
          <p:nvPr/>
        </p:nvSpPr>
        <p:spPr>
          <a:xfrm>
            <a:off x="770050" y="3673050"/>
            <a:ext cx="10443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RUP</a:t>
            </a:r>
            <a:endParaRPr sz="1900"/>
          </a:p>
        </p:txBody>
      </p:sp>
      <p:sp>
        <p:nvSpPr>
          <p:cNvPr id="910" name="Google Shape;910;p56"/>
          <p:cNvSpPr txBox="1"/>
          <p:nvPr/>
        </p:nvSpPr>
        <p:spPr>
          <a:xfrm>
            <a:off x="770050" y="4417975"/>
            <a:ext cx="1044300" cy="55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Other</a:t>
            </a:r>
            <a:endParaRPr sz="1900"/>
          </a:p>
        </p:txBody>
      </p:sp>
      <p:sp>
        <p:nvSpPr>
          <p:cNvPr id="911" name="Google Shape;911;p56"/>
          <p:cNvSpPr txBox="1"/>
          <p:nvPr/>
        </p:nvSpPr>
        <p:spPr>
          <a:xfrm>
            <a:off x="582250" y="1767200"/>
            <a:ext cx="1419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ed Hat Text"/>
                <a:ea typeface="Red Hat Text"/>
                <a:cs typeface="Red Hat Text"/>
                <a:sym typeface="Red Hat Text"/>
              </a:rPr>
              <a:t>System Impacted</a:t>
            </a:r>
            <a:endParaRPr b="1" sz="18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912" name="Google Shape;912;p56"/>
          <p:cNvGrpSpPr/>
          <p:nvPr/>
        </p:nvGrpSpPr>
        <p:grpSpPr>
          <a:xfrm>
            <a:off x="3079913" y="1795750"/>
            <a:ext cx="2431213" cy="3369300"/>
            <a:chOff x="3833675" y="1948150"/>
            <a:chExt cx="2431213" cy="3369300"/>
          </a:xfrm>
        </p:grpSpPr>
        <p:sp>
          <p:nvSpPr>
            <p:cNvPr id="913" name="Google Shape;913;p56"/>
            <p:cNvSpPr/>
            <p:nvPr/>
          </p:nvSpPr>
          <p:spPr>
            <a:xfrm>
              <a:off x="3833675" y="1948150"/>
              <a:ext cx="2431200" cy="3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6"/>
            <p:cNvSpPr txBox="1"/>
            <p:nvPr/>
          </p:nvSpPr>
          <p:spPr>
            <a:xfrm>
              <a:off x="4229825" y="2054250"/>
              <a:ext cx="16389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ed Hat Text"/>
                  <a:ea typeface="Red Hat Text"/>
                  <a:cs typeface="Red Hat Text"/>
                  <a:sym typeface="Red Hat Text"/>
                </a:rPr>
                <a:t>Red Hat Integration</a:t>
              </a:r>
              <a:endParaRPr b="1" sz="18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grpSp>
          <p:nvGrpSpPr>
            <p:cNvPr id="915" name="Google Shape;915;p56"/>
            <p:cNvGrpSpPr/>
            <p:nvPr/>
          </p:nvGrpSpPr>
          <p:grpSpPr>
            <a:xfrm>
              <a:off x="4472436" y="2810600"/>
              <a:ext cx="1044300" cy="553200"/>
              <a:chOff x="6689726" y="2503750"/>
              <a:chExt cx="1450618" cy="828516"/>
            </a:xfrm>
          </p:grpSpPr>
          <p:sp>
            <p:nvSpPr>
              <p:cNvPr id="916" name="Google Shape;916;p56"/>
              <p:cNvSpPr/>
              <p:nvPr/>
            </p:nvSpPr>
            <p:spPr>
              <a:xfrm>
                <a:off x="6689726" y="2721502"/>
                <a:ext cx="665469" cy="414253"/>
              </a:xfrm>
              <a:prstGeom prst="flowChartMagneticDrum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6"/>
              <p:cNvSpPr/>
              <p:nvPr/>
            </p:nvSpPr>
            <p:spPr>
              <a:xfrm>
                <a:off x="7054689" y="2503750"/>
                <a:ext cx="1085655" cy="828516"/>
              </a:xfrm>
              <a:prstGeom prst="flowChartMagneticDrum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8" name="Google Shape;918;p56"/>
            <p:cNvSpPr txBox="1"/>
            <p:nvPr/>
          </p:nvSpPr>
          <p:spPr>
            <a:xfrm>
              <a:off x="3833688" y="4073850"/>
              <a:ext cx="2431200" cy="1049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ed Hat Text"/>
                <a:buChar char="●"/>
              </a:pP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Connector</a:t>
              </a: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s - File, SNMP, Database - 200+</a:t>
              </a:r>
              <a:endParaRPr sz="1200"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ed Hat Text"/>
                <a:buChar char="●"/>
              </a:pP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Messaging (Kafka, JMS)</a:t>
              </a:r>
              <a:endParaRPr sz="1200"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Red Hat Text"/>
                <a:buChar char="●"/>
              </a:pPr>
              <a:r>
                <a:rPr lang="en" sz="1200">
                  <a:latin typeface="Red Hat Text"/>
                  <a:ea typeface="Red Hat Text"/>
                  <a:cs typeface="Red Hat Text"/>
                  <a:sym typeface="Red Hat Text"/>
                </a:rPr>
                <a:t>Fuse - Camel Routes to invoke Rules</a:t>
              </a:r>
              <a:endParaRPr sz="12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919" name="Google Shape;919;p56"/>
          <p:cNvSpPr/>
          <p:nvPr/>
        </p:nvSpPr>
        <p:spPr>
          <a:xfrm>
            <a:off x="3123675" y="5261150"/>
            <a:ext cx="8787600" cy="72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56"/>
          <p:cNvSpPr/>
          <p:nvPr/>
        </p:nvSpPr>
        <p:spPr>
          <a:xfrm>
            <a:off x="5918038" y="1424950"/>
            <a:ext cx="3218100" cy="4041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1" name="Google Shape;921;p56"/>
          <p:cNvGrpSpPr/>
          <p:nvPr/>
        </p:nvGrpSpPr>
        <p:grpSpPr>
          <a:xfrm>
            <a:off x="6336863" y="1795750"/>
            <a:ext cx="2431200" cy="3369300"/>
            <a:chOff x="6754550" y="1919600"/>
            <a:chExt cx="2431200" cy="3369300"/>
          </a:xfrm>
        </p:grpSpPr>
        <p:sp>
          <p:nvSpPr>
            <p:cNvPr id="922" name="Google Shape;922;p56"/>
            <p:cNvSpPr/>
            <p:nvPr/>
          </p:nvSpPr>
          <p:spPr>
            <a:xfrm>
              <a:off x="6754550" y="1919600"/>
              <a:ext cx="2431200" cy="3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6"/>
            <p:cNvSpPr txBox="1"/>
            <p:nvPr/>
          </p:nvSpPr>
          <p:spPr>
            <a:xfrm>
              <a:off x="6754562" y="2054250"/>
              <a:ext cx="2341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ed Hat Text"/>
                  <a:ea typeface="Red Hat Text"/>
                  <a:cs typeface="Red Hat Text"/>
                  <a:sym typeface="Red Hat Text"/>
                </a:rPr>
                <a:t>Decisions Manager - System Impact Rules</a:t>
              </a:r>
              <a:endParaRPr b="1" sz="18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924" name="Google Shape;924;p56"/>
          <p:cNvGrpSpPr/>
          <p:nvPr/>
        </p:nvGrpSpPr>
        <p:grpSpPr>
          <a:xfrm>
            <a:off x="9480200" y="1789600"/>
            <a:ext cx="2431200" cy="3369300"/>
            <a:chOff x="9675425" y="1919600"/>
            <a:chExt cx="2431200" cy="3369300"/>
          </a:xfrm>
        </p:grpSpPr>
        <p:sp>
          <p:nvSpPr>
            <p:cNvPr id="925" name="Google Shape;925;p56"/>
            <p:cNvSpPr/>
            <p:nvPr/>
          </p:nvSpPr>
          <p:spPr>
            <a:xfrm>
              <a:off x="9675425" y="1919600"/>
              <a:ext cx="2431200" cy="3369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6"/>
            <p:cNvSpPr txBox="1"/>
            <p:nvPr/>
          </p:nvSpPr>
          <p:spPr>
            <a:xfrm>
              <a:off x="9789050" y="2054250"/>
              <a:ext cx="22080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Red Hat Text"/>
                  <a:ea typeface="Red Hat Text"/>
                  <a:cs typeface="Red Hat Text"/>
                  <a:sym typeface="Red Hat Text"/>
                </a:rPr>
                <a:t>Process Automation Manager or ITSM</a:t>
              </a:r>
              <a:endParaRPr b="1" sz="1800"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pic>
        <p:nvPicPr>
          <p:cNvPr id="927" name="Google Shape;92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4737" y="2876813"/>
            <a:ext cx="1495475" cy="119487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56"/>
          <p:cNvSpPr txBox="1"/>
          <p:nvPr/>
        </p:nvSpPr>
        <p:spPr>
          <a:xfrm>
            <a:off x="6336875" y="4226250"/>
            <a:ext cx="24312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Business Rules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Decisions Model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Decisions Table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29" name="Google Shape;92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86350" y="2882962"/>
            <a:ext cx="1818897" cy="11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56"/>
          <p:cNvSpPr txBox="1"/>
          <p:nvPr/>
        </p:nvSpPr>
        <p:spPr>
          <a:xfrm>
            <a:off x="9480200" y="4226250"/>
            <a:ext cx="2431200" cy="816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Streamline IT processes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Manage workflows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ed Hat Text"/>
              <a:buChar char="●"/>
            </a:pPr>
            <a:r>
              <a:rPr lang="en" sz="1200">
                <a:latin typeface="Red Hat Text"/>
                <a:ea typeface="Red Hat Text"/>
                <a:cs typeface="Red Hat Text"/>
                <a:sym typeface="Red Hat Text"/>
              </a:rPr>
              <a:t>Orchestrate Rules</a:t>
            </a:r>
            <a:endParaRPr sz="12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931" name="Google Shape;931;p56"/>
          <p:cNvCxnSpPr/>
          <p:nvPr/>
        </p:nvCxnSpPr>
        <p:spPr>
          <a:xfrm>
            <a:off x="5511125" y="347110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2" name="Google Shape;932;p56"/>
          <p:cNvCxnSpPr>
            <a:endCxn id="925" idx="1"/>
          </p:cNvCxnSpPr>
          <p:nvPr/>
        </p:nvCxnSpPr>
        <p:spPr>
          <a:xfrm>
            <a:off x="8768000" y="3470950"/>
            <a:ext cx="7122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3" name="Google Shape;933;p56"/>
          <p:cNvSpPr txBox="1"/>
          <p:nvPr/>
        </p:nvSpPr>
        <p:spPr>
          <a:xfrm>
            <a:off x="4178662" y="5390700"/>
            <a:ext cx="64695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ed Hat Text"/>
                <a:ea typeface="Red Hat Text"/>
                <a:cs typeface="Red Hat Text"/>
                <a:sym typeface="Red Hat Text"/>
              </a:rPr>
              <a:t>OpenShift Container Platform and Container Storage</a:t>
            </a:r>
            <a:endParaRPr b="1" sz="180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934" name="Google Shape;934;p56"/>
          <p:cNvCxnSpPr/>
          <p:nvPr/>
        </p:nvCxnSpPr>
        <p:spPr>
          <a:xfrm>
            <a:off x="2254250" y="356550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5" name="Google Shape;935;p56"/>
          <p:cNvCxnSpPr/>
          <p:nvPr/>
        </p:nvCxnSpPr>
        <p:spPr>
          <a:xfrm>
            <a:off x="2254250" y="4561900"/>
            <a:ext cx="8256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6" name="Google Shape;936;p56"/>
          <p:cNvSpPr txBox="1"/>
          <p:nvPr/>
        </p:nvSpPr>
        <p:spPr>
          <a:xfrm>
            <a:off x="2301200" y="3119700"/>
            <a:ext cx="731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Logs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37" name="Google Shape;937;p56"/>
          <p:cNvSpPr txBox="1"/>
          <p:nvPr/>
        </p:nvSpPr>
        <p:spPr>
          <a:xfrm>
            <a:off x="2301200" y="4123925"/>
            <a:ext cx="7317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DB 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938" name="Google Shape;93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336" y="3269186"/>
            <a:ext cx="2240298" cy="5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7"/>
          <p:cNvSpPr txBox="1"/>
          <p:nvPr>
            <p:ph type="title"/>
          </p:nvPr>
        </p:nvSpPr>
        <p:spPr>
          <a:xfrm>
            <a:off x="1102200" y="0"/>
            <a:ext cx="9987600" cy="141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Monitoring Business Processes and Transactions in your organization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44" name="Google Shape;944;p57"/>
          <p:cNvSpPr txBox="1"/>
          <p:nvPr>
            <p:ph idx="12" type="sldNum"/>
          </p:nvPr>
        </p:nvSpPr>
        <p:spPr>
          <a:xfrm>
            <a:off x="179070" y="6333192"/>
            <a:ext cx="4809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>
                <a:latin typeface="Overpass"/>
                <a:ea typeface="Overpass"/>
                <a:cs typeface="Overpass"/>
                <a:sym typeface="Overpass"/>
              </a:rPr>
              <a:t>‹#›</a:t>
            </a:fld>
            <a:endParaRPr sz="11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945" name="Google Shape;945;p57"/>
          <p:cNvSpPr/>
          <p:nvPr/>
        </p:nvSpPr>
        <p:spPr>
          <a:xfrm>
            <a:off x="5006800" y="3424350"/>
            <a:ext cx="5712000" cy="524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Fuse/Camel</a:t>
            </a:r>
            <a:endParaRPr b="1" sz="2000"/>
          </a:p>
        </p:txBody>
      </p:sp>
      <p:grpSp>
        <p:nvGrpSpPr>
          <p:cNvPr id="946" name="Google Shape;946;p57"/>
          <p:cNvGrpSpPr/>
          <p:nvPr/>
        </p:nvGrpSpPr>
        <p:grpSpPr>
          <a:xfrm>
            <a:off x="5006800" y="4215325"/>
            <a:ext cx="5712000" cy="524700"/>
            <a:chOff x="3711400" y="4291525"/>
            <a:chExt cx="5712000" cy="524700"/>
          </a:xfrm>
        </p:grpSpPr>
        <p:sp>
          <p:nvSpPr>
            <p:cNvPr id="947" name="Google Shape;947;p57"/>
            <p:cNvSpPr/>
            <p:nvPr/>
          </p:nvSpPr>
          <p:spPr>
            <a:xfrm>
              <a:off x="3711400" y="4291525"/>
              <a:ext cx="5712000" cy="524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/>
                <a:t>Messaging</a:t>
              </a:r>
              <a:endParaRPr b="1" sz="2000"/>
            </a:p>
          </p:txBody>
        </p:sp>
        <p:sp>
          <p:nvSpPr>
            <p:cNvPr id="948" name="Google Shape;948;p57"/>
            <p:cNvSpPr/>
            <p:nvPr/>
          </p:nvSpPr>
          <p:spPr>
            <a:xfrm>
              <a:off x="4197550" y="4415575"/>
              <a:ext cx="659700" cy="276600"/>
            </a:xfrm>
            <a:prstGeom prst="flowChartMagneticDrum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7"/>
            <p:cNvSpPr/>
            <p:nvPr/>
          </p:nvSpPr>
          <p:spPr>
            <a:xfrm>
              <a:off x="5051150" y="4415575"/>
              <a:ext cx="659700" cy="276600"/>
            </a:xfrm>
            <a:prstGeom prst="flowChartMagneticDrum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7"/>
            <p:cNvSpPr/>
            <p:nvPr/>
          </p:nvSpPr>
          <p:spPr>
            <a:xfrm>
              <a:off x="7495250" y="4415575"/>
              <a:ext cx="659700" cy="276600"/>
            </a:xfrm>
            <a:prstGeom prst="flowChartMagneticDrum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7"/>
            <p:cNvSpPr/>
            <p:nvPr/>
          </p:nvSpPr>
          <p:spPr>
            <a:xfrm>
              <a:off x="8365925" y="4415575"/>
              <a:ext cx="659700" cy="276600"/>
            </a:xfrm>
            <a:prstGeom prst="flowChartMagneticDrum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57"/>
          <p:cNvGrpSpPr/>
          <p:nvPr/>
        </p:nvGrpSpPr>
        <p:grpSpPr>
          <a:xfrm>
            <a:off x="5125816" y="5148635"/>
            <a:ext cx="5473966" cy="1547561"/>
            <a:chOff x="-3521208" y="1554408"/>
            <a:chExt cx="6514300" cy="1635900"/>
          </a:xfrm>
        </p:grpSpPr>
        <p:sp>
          <p:nvSpPr>
            <p:cNvPr id="953" name="Google Shape;953;p57"/>
            <p:cNvSpPr txBox="1"/>
            <p:nvPr/>
          </p:nvSpPr>
          <p:spPr>
            <a:xfrm>
              <a:off x="-3521208" y="1554408"/>
              <a:ext cx="8544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RUP</a:t>
              </a:r>
              <a:endParaRPr/>
            </a:p>
          </p:txBody>
        </p:sp>
        <p:sp>
          <p:nvSpPr>
            <p:cNvPr id="954" name="Google Shape;954;p57"/>
            <p:cNvSpPr txBox="1"/>
            <p:nvPr/>
          </p:nvSpPr>
          <p:spPr>
            <a:xfrm>
              <a:off x="-3521208" y="2164008"/>
              <a:ext cx="8544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EUP</a:t>
              </a:r>
              <a:endParaRPr/>
            </a:p>
          </p:txBody>
        </p:sp>
        <p:sp>
          <p:nvSpPr>
            <p:cNvPr id="955" name="Google Shape;955;p57"/>
            <p:cNvSpPr txBox="1"/>
            <p:nvPr/>
          </p:nvSpPr>
          <p:spPr>
            <a:xfrm>
              <a:off x="-2403608" y="1859208"/>
              <a:ext cx="8544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MeF</a:t>
              </a:r>
              <a:endParaRPr/>
            </a:p>
          </p:txBody>
        </p:sp>
        <p:sp>
          <p:nvSpPr>
            <p:cNvPr id="956" name="Google Shape;956;p57"/>
            <p:cNvSpPr txBox="1"/>
            <p:nvPr/>
          </p:nvSpPr>
          <p:spPr>
            <a:xfrm>
              <a:off x="-1286008" y="15544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CADE2</a:t>
              </a:r>
              <a:endParaRPr/>
            </a:p>
          </p:txBody>
        </p:sp>
        <p:sp>
          <p:nvSpPr>
            <p:cNvPr id="957" name="Google Shape;957;p57"/>
            <p:cNvSpPr txBox="1"/>
            <p:nvPr/>
          </p:nvSpPr>
          <p:spPr>
            <a:xfrm>
              <a:off x="-1286008" y="2265608"/>
              <a:ext cx="1044300" cy="8376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Master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File</a:t>
              </a:r>
              <a:endParaRPr/>
            </a:p>
          </p:txBody>
        </p:sp>
        <p:sp>
          <p:nvSpPr>
            <p:cNvPr id="958" name="Google Shape;958;p57"/>
            <p:cNvSpPr txBox="1"/>
            <p:nvPr/>
          </p:nvSpPr>
          <p:spPr>
            <a:xfrm>
              <a:off x="1863592" y="15544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RRP</a:t>
              </a:r>
              <a:endParaRPr/>
            </a:p>
          </p:txBody>
        </p:sp>
        <p:sp>
          <p:nvSpPr>
            <p:cNvPr id="959" name="Google Shape;959;p57"/>
            <p:cNvSpPr txBox="1"/>
            <p:nvPr/>
          </p:nvSpPr>
          <p:spPr>
            <a:xfrm>
              <a:off x="1761992" y="23672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AUR</a:t>
              </a:r>
              <a:endParaRPr/>
            </a:p>
          </p:txBody>
        </p:sp>
        <p:sp>
          <p:nvSpPr>
            <p:cNvPr id="960" name="Google Shape;960;p57"/>
            <p:cNvSpPr txBox="1"/>
            <p:nvPr/>
          </p:nvSpPr>
          <p:spPr>
            <a:xfrm>
              <a:off x="339358" y="19608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IDRS</a:t>
              </a:r>
              <a:endParaRPr/>
            </a:p>
          </p:txBody>
        </p:sp>
        <p:sp>
          <p:nvSpPr>
            <p:cNvPr id="961" name="Google Shape;961;p57"/>
            <p:cNvSpPr txBox="1"/>
            <p:nvPr/>
          </p:nvSpPr>
          <p:spPr>
            <a:xfrm>
              <a:off x="34792" y="2773608"/>
              <a:ext cx="11295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CFOL</a:t>
              </a:r>
              <a:endParaRPr/>
            </a:p>
          </p:txBody>
        </p:sp>
        <p:sp>
          <p:nvSpPr>
            <p:cNvPr id="962" name="Google Shape;962;p57"/>
            <p:cNvSpPr txBox="1"/>
            <p:nvPr/>
          </p:nvSpPr>
          <p:spPr>
            <a:xfrm>
              <a:off x="-2505208" y="2773608"/>
              <a:ext cx="854400" cy="416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AIR</a:t>
              </a:r>
              <a:endParaRPr/>
            </a:p>
          </p:txBody>
        </p:sp>
        <p:cxnSp>
          <p:nvCxnSpPr>
            <p:cNvPr id="963" name="Google Shape;963;p57"/>
            <p:cNvCxnSpPr>
              <a:stCxn id="953" idx="3"/>
              <a:endCxn id="955" idx="1"/>
            </p:cNvCxnSpPr>
            <p:nvPr/>
          </p:nvCxnSpPr>
          <p:spPr>
            <a:xfrm>
              <a:off x="-2666808" y="1762758"/>
              <a:ext cx="2631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64" name="Google Shape;964;p57"/>
            <p:cNvCxnSpPr>
              <a:stCxn id="954" idx="3"/>
              <a:endCxn id="955" idx="1"/>
            </p:cNvCxnSpPr>
            <p:nvPr/>
          </p:nvCxnSpPr>
          <p:spPr>
            <a:xfrm flipH="1" rot="10800000">
              <a:off x="-2666808" y="2067558"/>
              <a:ext cx="2631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65" name="Google Shape;965;p57"/>
            <p:cNvCxnSpPr>
              <a:stCxn id="962" idx="3"/>
              <a:endCxn id="957" idx="1"/>
            </p:cNvCxnSpPr>
            <p:nvPr/>
          </p:nvCxnSpPr>
          <p:spPr>
            <a:xfrm flipH="1" rot="10800000">
              <a:off x="-1650808" y="2684358"/>
              <a:ext cx="364800" cy="29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66" name="Google Shape;966;p57"/>
            <p:cNvCxnSpPr>
              <a:endCxn id="962" idx="3"/>
            </p:cNvCxnSpPr>
            <p:nvPr/>
          </p:nvCxnSpPr>
          <p:spPr>
            <a:xfrm flipH="1">
              <a:off x="-1650808" y="2932458"/>
              <a:ext cx="362400" cy="49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67" name="Google Shape;967;p57"/>
            <p:cNvCxnSpPr>
              <a:stCxn id="955" idx="3"/>
              <a:endCxn id="956" idx="1"/>
            </p:cNvCxnSpPr>
            <p:nvPr/>
          </p:nvCxnSpPr>
          <p:spPr>
            <a:xfrm flipH="1" rot="10800000">
              <a:off x="-1549208" y="1762758"/>
              <a:ext cx="263100" cy="304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68" name="Google Shape;968;p57"/>
            <p:cNvCxnSpPr>
              <a:stCxn id="955" idx="3"/>
            </p:cNvCxnSpPr>
            <p:nvPr/>
          </p:nvCxnSpPr>
          <p:spPr>
            <a:xfrm>
              <a:off x="-1549208" y="2067558"/>
              <a:ext cx="271200" cy="341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69" name="Google Shape;969;p57"/>
            <p:cNvCxnSpPr>
              <a:stCxn id="956" idx="3"/>
              <a:endCxn id="958" idx="1"/>
            </p:cNvCxnSpPr>
            <p:nvPr/>
          </p:nvCxnSpPr>
          <p:spPr>
            <a:xfrm>
              <a:off x="-156508" y="1762758"/>
              <a:ext cx="2019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0" name="Google Shape;970;p57"/>
            <p:cNvCxnSpPr>
              <a:stCxn id="957" idx="3"/>
              <a:endCxn id="960" idx="1"/>
            </p:cNvCxnSpPr>
            <p:nvPr/>
          </p:nvCxnSpPr>
          <p:spPr>
            <a:xfrm flipH="1" rot="10800000">
              <a:off x="-241708" y="2169008"/>
              <a:ext cx="581100" cy="515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1" name="Google Shape;971;p57"/>
            <p:cNvCxnSpPr>
              <a:stCxn id="956" idx="3"/>
              <a:endCxn id="960" idx="1"/>
            </p:cNvCxnSpPr>
            <p:nvPr/>
          </p:nvCxnSpPr>
          <p:spPr>
            <a:xfrm>
              <a:off x="-156508" y="1762758"/>
              <a:ext cx="495900" cy="4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2" name="Google Shape;972;p57"/>
            <p:cNvCxnSpPr>
              <a:stCxn id="960" idx="3"/>
              <a:endCxn id="958" idx="1"/>
            </p:cNvCxnSpPr>
            <p:nvPr/>
          </p:nvCxnSpPr>
          <p:spPr>
            <a:xfrm flipH="1" rot="10800000">
              <a:off x="1468858" y="1762658"/>
              <a:ext cx="394800" cy="406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3" name="Google Shape;973;p57"/>
            <p:cNvCxnSpPr>
              <a:stCxn id="957" idx="3"/>
              <a:endCxn id="961" idx="1"/>
            </p:cNvCxnSpPr>
            <p:nvPr/>
          </p:nvCxnSpPr>
          <p:spPr>
            <a:xfrm>
              <a:off x="-241708" y="2684408"/>
              <a:ext cx="276300" cy="297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974" name="Google Shape;974;p57"/>
            <p:cNvCxnSpPr>
              <a:stCxn id="957" idx="3"/>
              <a:endCxn id="959" idx="1"/>
            </p:cNvCxnSpPr>
            <p:nvPr/>
          </p:nvCxnSpPr>
          <p:spPr>
            <a:xfrm flipH="1" rot="10800000">
              <a:off x="-241708" y="2575508"/>
              <a:ext cx="2003700" cy="108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975" name="Google Shape;975;p57"/>
          <p:cNvGrpSpPr/>
          <p:nvPr/>
        </p:nvGrpSpPr>
        <p:grpSpPr>
          <a:xfrm>
            <a:off x="4162508" y="1563726"/>
            <a:ext cx="7142294" cy="1547575"/>
            <a:chOff x="3095708" y="1639926"/>
            <a:chExt cx="7142294" cy="1547575"/>
          </a:xfrm>
        </p:grpSpPr>
        <p:pic>
          <p:nvPicPr>
            <p:cNvPr id="976" name="Google Shape;976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5708" y="1639926"/>
              <a:ext cx="2166744" cy="154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7" name="Google Shape;977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83483" y="1639926"/>
              <a:ext cx="2166744" cy="1547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Google Shape;978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71258" y="1639926"/>
              <a:ext cx="2166744" cy="15475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79" name="Google Shape;979;p57"/>
          <p:cNvCxnSpPr/>
          <p:nvPr/>
        </p:nvCxnSpPr>
        <p:spPr>
          <a:xfrm rot="10800000">
            <a:off x="8728793" y="4840860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0" name="Google Shape;980;p57"/>
          <p:cNvCxnSpPr/>
          <p:nvPr/>
        </p:nvCxnSpPr>
        <p:spPr>
          <a:xfrm rot="10800000">
            <a:off x="6247443" y="4840860"/>
            <a:ext cx="0" cy="4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1" name="Google Shape;981;p57"/>
          <p:cNvSpPr txBox="1"/>
          <p:nvPr/>
        </p:nvSpPr>
        <p:spPr>
          <a:xfrm>
            <a:off x="659975" y="5285450"/>
            <a:ext cx="30075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Text"/>
                <a:ea typeface="Red Hat Text"/>
                <a:cs typeface="Red Hat Text"/>
                <a:sym typeface="Red Hat Text"/>
              </a:rPr>
              <a:t>Monitoring Events from Mainframe and other systems</a:t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2" name="Google Shape;982;p57"/>
          <p:cNvSpPr txBox="1"/>
          <p:nvPr/>
        </p:nvSpPr>
        <p:spPr>
          <a:xfrm>
            <a:off x="381100" y="2075150"/>
            <a:ext cx="359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Text"/>
                <a:ea typeface="Red Hat Text"/>
                <a:cs typeface="Red Hat Text"/>
                <a:sym typeface="Red Hat Text"/>
              </a:rPr>
              <a:t>Transaction or Business Process State and Alerts in the event it’s not executed</a:t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3" name="Google Shape;983;p57"/>
          <p:cNvSpPr txBox="1"/>
          <p:nvPr/>
        </p:nvSpPr>
        <p:spPr>
          <a:xfrm>
            <a:off x="449525" y="4215325"/>
            <a:ext cx="35916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Text"/>
                <a:ea typeface="Red Hat Text"/>
                <a:cs typeface="Red Hat Text"/>
                <a:sym typeface="Red Hat Text"/>
              </a:rPr>
              <a:t>Messaging Provides - FIFO based processing for Logs/Events</a:t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84" name="Google Shape;984;p57"/>
          <p:cNvSpPr txBox="1"/>
          <p:nvPr/>
        </p:nvSpPr>
        <p:spPr>
          <a:xfrm>
            <a:off x="179075" y="3424350"/>
            <a:ext cx="4169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ed Hat Text"/>
                <a:ea typeface="Red Hat Text"/>
                <a:cs typeface="Red Hat Text"/>
                <a:sym typeface="Red Hat Text"/>
              </a:rPr>
              <a:t>Fuse/Camel provides transformation and triggers/executes processes or business rules</a:t>
            </a:r>
            <a:endParaRPr b="1"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58"/>
          <p:cNvSpPr txBox="1"/>
          <p:nvPr>
            <p:ph type="title"/>
          </p:nvPr>
        </p:nvSpPr>
        <p:spPr>
          <a:xfrm>
            <a:off x="2100000" y="2486650"/>
            <a:ext cx="7992000" cy="127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Red Hat Decisions Manager - part of Process Automation Manager</a:t>
            </a:r>
            <a:endParaRPr sz="3600"/>
          </a:p>
        </p:txBody>
      </p:sp>
      <p:sp>
        <p:nvSpPr>
          <p:cNvPr id="990" name="Google Shape;990;p58"/>
          <p:cNvSpPr txBox="1"/>
          <p:nvPr>
            <p:ph idx="1" type="subTitle"/>
          </p:nvPr>
        </p:nvSpPr>
        <p:spPr>
          <a:xfrm>
            <a:off x="447775" y="55441"/>
            <a:ext cx="5148900" cy="816300"/>
          </a:xfrm>
          <a:prstGeom prst="rect">
            <a:avLst/>
          </a:prstGeom>
        </p:spPr>
        <p:txBody>
          <a:bodyPr anchorCtr="0" anchor="ctr" bIns="91425" lIns="4389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58"/>
          <p:cNvSpPr txBox="1"/>
          <p:nvPr>
            <p:ph idx="12" type="sldNum"/>
          </p:nvPr>
        </p:nvSpPr>
        <p:spPr>
          <a:xfrm>
            <a:off x="81975" y="6169556"/>
            <a:ext cx="731700" cy="14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2" name="Google Shape;992;p58"/>
          <p:cNvSpPr txBox="1"/>
          <p:nvPr/>
        </p:nvSpPr>
        <p:spPr>
          <a:xfrm>
            <a:off x="2100000" y="3763150"/>
            <a:ext cx="7536600" cy="11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Low Code rules, processes and application development platform</a:t>
            </a:r>
            <a:endParaRPr sz="20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E0000"/>
      </a:accent1>
      <a:accent2>
        <a:srgbClr val="CC0000"/>
      </a:accent2>
      <a:accent3>
        <a:srgbClr val="A30000"/>
      </a:accent3>
      <a:accent4>
        <a:srgbClr val="820000"/>
      </a:accent4>
      <a:accent5>
        <a:srgbClr val="BFBFBF"/>
      </a:accent5>
      <a:accent6>
        <a:srgbClr val="808080"/>
      </a:accent6>
      <a:hlink>
        <a:srgbClr val="EE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